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5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2586" y="-12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картина &quot;Зимние развлечения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483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36096" y="0"/>
            <a:ext cx="3707904" cy="685800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Зимние </a:t>
            </a:r>
            <a:br>
              <a:rPr lang="ru-RU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забавы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Презентацию выполнила</a:t>
            </a:r>
            <a:b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Юнакова Ольга Николаевна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репродукция картины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Аверин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«Зимние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забавы»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6157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436096" cy="6858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rebuchet MS"/>
              </a:rPr>
              <a:t>Какими зимними забавами</a:t>
            </a:r>
            <a:br>
              <a:rPr lang="ru-RU" sz="2400" b="1" dirty="0" smtClean="0">
                <a:solidFill>
                  <a:srgbClr val="FF0000"/>
                </a:solidFill>
                <a:latin typeface="Trebuchet MS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rebuchet MS"/>
              </a:rPr>
              <a:t>можно заниматься всей семьёй?</a:t>
            </a:r>
            <a:r>
              <a:rPr lang="ru-RU" sz="2400" dirty="0" smtClean="0">
                <a:latin typeface="Tahoma"/>
              </a:rPr>
              <a:t/>
            </a:r>
            <a:br>
              <a:rPr lang="ru-RU" sz="2400" dirty="0" smtClean="0">
                <a:latin typeface="Tahoma"/>
              </a:rPr>
            </a:br>
            <a:r>
              <a:rPr lang="ru-RU" sz="2400" dirty="0" smtClean="0">
                <a:latin typeface="Tahoma"/>
              </a:rPr>
              <a:t>Как </a:t>
            </a:r>
            <a:r>
              <a:rPr lang="ru-RU" sz="2400" dirty="0">
                <a:latin typeface="Tahoma"/>
              </a:rPr>
              <a:t>на горке, на горе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ahoma"/>
              </a:rPr>
              <a:t>На широком на дворе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ahoma"/>
              </a:rPr>
              <a:t>Кто на санках,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ahoma"/>
              </a:rPr>
              <a:t>Кто на лыжах,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ahoma"/>
              </a:rPr>
              <a:t>Кто повыше,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ahoma"/>
              </a:rPr>
              <a:t>Кто пониже,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ahoma"/>
              </a:rPr>
              <a:t>Кто потише,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ahoma"/>
              </a:rPr>
              <a:t>Кто с разбегу,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ahoma"/>
              </a:rPr>
              <a:t>Кто по льду,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ahoma"/>
              </a:rPr>
              <a:t>Кто по снегу.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ahoma"/>
              </a:rPr>
              <a:t>С горки — ух,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ahoma"/>
              </a:rPr>
              <a:t>На горку — ух,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ahoma"/>
              </a:rPr>
              <a:t>Бух!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ahoma"/>
              </a:rPr>
              <a:t>Захватывает дух!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ahoma"/>
              </a:rPr>
              <a:t>А. Прокофьев 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4176464" cy="5330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43933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600400" cy="6106690"/>
          </a:xfrm>
        </p:spPr>
        <p:txBody>
          <a:bodyPr>
            <a:normAutofit/>
          </a:bodyPr>
          <a:lstStyle/>
          <a:p>
            <a:r>
              <a:rPr lang="ru-RU" sz="2700" dirty="0" err="1" smtClean="0">
                <a:latin typeface="Tahoma"/>
              </a:rPr>
              <a:t>Реч</a:t>
            </a:r>
            <a:r>
              <a:rPr lang="ru-RU" sz="2700" dirty="0" smtClean="0">
                <a:latin typeface="Tahoma"/>
              </a:rPr>
              <a:t>/игра</a:t>
            </a:r>
            <a:r>
              <a:rPr lang="ru-RU" sz="2700" b="1" dirty="0" smtClean="0">
                <a:latin typeface="Tahoma"/>
              </a:rPr>
              <a:t> </a:t>
            </a:r>
            <a:br>
              <a:rPr lang="ru-RU" sz="2700" b="1" dirty="0" smtClean="0">
                <a:latin typeface="Tahoma"/>
              </a:rPr>
            </a:br>
            <a:r>
              <a:rPr lang="ru-RU" sz="2700" b="1" dirty="0" smtClean="0">
                <a:latin typeface="Tahoma"/>
              </a:rPr>
              <a:t> «Прокати слово</a:t>
            </a:r>
            <a:br>
              <a:rPr lang="ru-RU" sz="2700" b="1" dirty="0" smtClean="0">
                <a:latin typeface="Tahoma"/>
              </a:rPr>
            </a:br>
            <a:r>
              <a:rPr lang="ru-RU" sz="2700" b="1" dirty="0" smtClean="0">
                <a:latin typeface="Tahoma"/>
              </a:rPr>
              <a:t> </a:t>
            </a:r>
            <a:r>
              <a:rPr lang="ru-RU" sz="2700" b="1" dirty="0">
                <a:latin typeface="Tahoma"/>
              </a:rPr>
              <a:t>с </a:t>
            </a:r>
            <a:r>
              <a:rPr lang="ru-RU" sz="2700" b="1" dirty="0" smtClean="0">
                <a:latin typeface="Tahoma"/>
              </a:rPr>
              <a:t>горки»</a:t>
            </a:r>
            <a:br>
              <a:rPr lang="ru-RU" sz="2700" b="1" dirty="0" smtClean="0">
                <a:latin typeface="Tahoma"/>
              </a:rPr>
            </a:br>
            <a:r>
              <a:rPr lang="ru-RU" sz="2700" b="1" dirty="0" smtClean="0">
                <a:latin typeface="Tahoma"/>
              </a:rPr>
              <a:t> </a:t>
            </a:r>
            <a:r>
              <a:rPr lang="ru-RU" sz="2700" dirty="0" smtClean="0">
                <a:latin typeface="Tahoma"/>
              </a:rPr>
              <a:t>протяжно произнеси слово, например : «ком».</a:t>
            </a:r>
            <a:br>
              <a:rPr lang="ru-RU" sz="2700" dirty="0" smtClean="0">
                <a:latin typeface="Tahoma"/>
              </a:rPr>
            </a:br>
            <a:r>
              <a:rPr lang="ru-RU" sz="2700" dirty="0" smtClean="0">
                <a:latin typeface="Tahoma"/>
              </a:rPr>
              <a:t>«</a:t>
            </a:r>
            <a:r>
              <a:rPr lang="ru-RU" sz="2700" dirty="0" err="1" smtClean="0">
                <a:latin typeface="Tahoma"/>
              </a:rPr>
              <a:t>ка-ток</a:t>
            </a:r>
            <a:r>
              <a:rPr lang="ru-RU" sz="2700" dirty="0" smtClean="0">
                <a:latin typeface="Tahoma"/>
              </a:rPr>
              <a:t>», «</a:t>
            </a:r>
            <a:r>
              <a:rPr lang="ru-RU" sz="2700" dirty="0" err="1" smtClean="0">
                <a:latin typeface="Tahoma"/>
              </a:rPr>
              <a:t>лы-жи</a:t>
            </a:r>
            <a:r>
              <a:rPr lang="ru-RU" sz="2700" dirty="0" smtClean="0">
                <a:latin typeface="Tahoma"/>
              </a:rPr>
              <a:t>»…</a:t>
            </a:r>
            <a:br>
              <a:rPr lang="ru-RU" sz="2700" dirty="0" smtClean="0">
                <a:latin typeface="Tahoma"/>
              </a:rPr>
            </a:br>
            <a:r>
              <a:rPr lang="ru-RU" sz="2700" dirty="0" smtClean="0">
                <a:latin typeface="Tahoma"/>
              </a:rPr>
              <a:t/>
            </a:r>
            <a:br>
              <a:rPr lang="ru-RU" sz="2700" dirty="0" smtClean="0">
                <a:latin typeface="Tahoma"/>
              </a:rPr>
            </a:br>
            <a:r>
              <a:rPr lang="ru-RU" sz="2700" dirty="0" smtClean="0">
                <a:latin typeface="Tahoma"/>
              </a:rPr>
              <a:t/>
            </a:r>
            <a:br>
              <a:rPr lang="ru-RU" sz="2700" dirty="0" smtClean="0">
                <a:latin typeface="Tahoma"/>
              </a:rPr>
            </a:br>
            <a:r>
              <a:rPr lang="ru-RU" sz="2700" dirty="0" smtClean="0">
                <a:latin typeface="Tahoma"/>
              </a:rPr>
              <a:t/>
            </a:r>
            <a:br>
              <a:rPr lang="ru-RU" sz="2700" dirty="0" smtClean="0">
                <a:latin typeface="Tahoma"/>
              </a:rPr>
            </a:br>
            <a:r>
              <a:rPr lang="ru-RU" sz="2700" dirty="0" smtClean="0">
                <a:latin typeface="Tahoma"/>
              </a:rPr>
              <a:t/>
            </a:r>
            <a:br>
              <a:rPr lang="ru-RU" sz="2700" dirty="0" smtClean="0">
                <a:latin typeface="Tahoma"/>
              </a:rPr>
            </a:br>
            <a:r>
              <a:rPr lang="ru-RU" sz="2700" dirty="0" smtClean="0">
                <a:latin typeface="Tahoma"/>
              </a:rPr>
              <a:t>Раскрась картинку</a:t>
            </a:r>
            <a:r>
              <a:rPr lang="ru-RU" sz="2700" dirty="0" smtClean="0">
                <a:latin typeface="Tahoma"/>
              </a:rPr>
              <a:t> </a:t>
            </a:r>
            <a:r>
              <a:rPr lang="ru-RU" dirty="0" smtClean="0">
                <a:solidFill>
                  <a:srgbClr val="7E7E7E"/>
                </a:solidFill>
                <a:latin typeface="Tahoma"/>
              </a:rPr>
              <a:t/>
            </a:r>
            <a:br>
              <a:rPr lang="ru-RU" dirty="0" smtClean="0">
                <a:solidFill>
                  <a:srgbClr val="7E7E7E"/>
                </a:solidFill>
                <a:latin typeface="Tahoma"/>
              </a:rPr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6672"/>
            <a:ext cx="4896544" cy="6016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20216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4932040" cy="201622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rebuchet MS"/>
              </a:rPr>
              <a:t>Отгадайте загадки</a:t>
            </a:r>
            <a:br>
              <a:rPr lang="ru-RU" sz="2800" b="1" dirty="0" smtClean="0">
                <a:solidFill>
                  <a:srgbClr val="FF0000"/>
                </a:solidFill>
                <a:latin typeface="Trebuchet MS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rebuchet MS"/>
              </a:rPr>
              <a:t>Обогнать </a:t>
            </a:r>
            <a:r>
              <a:rPr lang="ru-RU" sz="2400" b="1" dirty="0">
                <a:solidFill>
                  <a:srgbClr val="000000"/>
                </a:solidFill>
                <a:latin typeface="Trebuchet MS"/>
              </a:rPr>
              <a:t>друг друга рады.</a:t>
            </a:r>
            <a:r>
              <a:rPr lang="ru-RU" sz="2400" b="1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Verdana"/>
              </a:rPr>
            </a:br>
            <a:r>
              <a:rPr lang="ru-RU" sz="2400" b="1" dirty="0">
                <a:solidFill>
                  <a:srgbClr val="000000"/>
                </a:solidFill>
                <a:latin typeface="Trebuchet MS"/>
              </a:rPr>
              <a:t>Ты смотри, дружок, не падай!</a:t>
            </a:r>
            <a:r>
              <a:rPr lang="ru-RU" sz="2400" b="1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Verdana"/>
              </a:rPr>
            </a:br>
            <a:r>
              <a:rPr lang="ru-RU" sz="2400" b="1" dirty="0">
                <a:solidFill>
                  <a:srgbClr val="000000"/>
                </a:solidFill>
                <a:latin typeface="Trebuchet MS"/>
              </a:rPr>
              <a:t>Хороши тогда, легки</a:t>
            </a:r>
            <a:r>
              <a:rPr lang="ru-RU" sz="2400" b="1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Verdana"/>
              </a:rPr>
            </a:br>
            <a:r>
              <a:rPr lang="ru-RU" sz="2400" b="1" dirty="0">
                <a:solidFill>
                  <a:srgbClr val="000000"/>
                </a:solidFill>
                <a:latin typeface="Trebuchet MS"/>
              </a:rPr>
              <a:t>Быстроходные … (коньки)</a:t>
            </a:r>
            <a:endParaRPr lang="ru-RU" sz="2400" dirty="0"/>
          </a:p>
        </p:txBody>
      </p:sp>
      <p:pic>
        <p:nvPicPr>
          <p:cNvPr id="4098" name="Picture 2" descr="Картинки по запросу дети на коньках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0" t="14175" r="776" b="3139"/>
          <a:stretch>
            <a:fillRect/>
          </a:stretch>
        </p:blipFill>
        <p:spPr bwMode="auto">
          <a:xfrm>
            <a:off x="4607496" y="1628800"/>
            <a:ext cx="4536504" cy="5205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9118937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0"/>
            <a:ext cx="4716016" cy="666936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rebuchet MS"/>
              </a:rPr>
              <a:t>Все лето стояли,</a:t>
            </a:r>
            <a:r>
              <a:rPr lang="ru-RU" sz="2400" b="1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Verdana"/>
              </a:rPr>
            </a:br>
            <a:r>
              <a:rPr lang="ru-RU" sz="2400" b="1" dirty="0">
                <a:solidFill>
                  <a:srgbClr val="000000"/>
                </a:solidFill>
                <a:latin typeface="Trebuchet MS"/>
              </a:rPr>
              <a:t>Зимы ожидали,</a:t>
            </a:r>
            <a:r>
              <a:rPr lang="ru-RU" sz="2400" b="1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Verdana"/>
              </a:rPr>
            </a:br>
            <a:r>
              <a:rPr lang="ru-RU" sz="2400" b="1" dirty="0">
                <a:solidFill>
                  <a:srgbClr val="000000"/>
                </a:solidFill>
                <a:latin typeface="Trebuchet MS"/>
              </a:rPr>
              <a:t>Дождались поры –</a:t>
            </a:r>
            <a:r>
              <a:rPr lang="ru-RU" sz="2400" b="1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Verdana"/>
              </a:rPr>
            </a:br>
            <a:r>
              <a:rPr lang="ru-RU" sz="2400" b="1" dirty="0">
                <a:solidFill>
                  <a:srgbClr val="000000"/>
                </a:solidFill>
                <a:latin typeface="Trebuchet MS"/>
              </a:rPr>
              <a:t>Помчались с горы.</a:t>
            </a:r>
            <a:r>
              <a:rPr lang="ru-RU" sz="2400" b="1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Verdana"/>
              </a:rPr>
            </a:br>
            <a:r>
              <a:rPr lang="ru-RU" sz="2400" b="1" dirty="0">
                <a:solidFill>
                  <a:srgbClr val="000000"/>
                </a:solidFill>
                <a:latin typeface="Trebuchet MS"/>
              </a:rPr>
              <a:t>(Санки</a:t>
            </a:r>
            <a:r>
              <a:rPr lang="ru-RU" sz="2400" b="1" dirty="0" smtClean="0">
                <a:solidFill>
                  <a:srgbClr val="000000"/>
                </a:solidFill>
                <a:latin typeface="Trebuchet MS"/>
              </a:rPr>
              <a:t>)</a:t>
            </a:r>
            <a:br>
              <a:rPr lang="ru-RU" sz="2400" b="1" dirty="0" smtClean="0">
                <a:solidFill>
                  <a:srgbClr val="000000"/>
                </a:solidFill>
                <a:latin typeface="Trebuchet MS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rebuchet MS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rebuchet MS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rebuchet MS"/>
              </a:rPr>
              <a:t> Не легко иногда</a:t>
            </a:r>
            <a:r>
              <a:rPr lang="ru-RU" sz="2400" b="1" dirty="0" smtClean="0">
                <a:solidFill>
                  <a:srgbClr val="000000"/>
                </a:solidFill>
                <a:latin typeface="Verdana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Verdana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rebuchet MS"/>
              </a:rPr>
              <a:t>Забираться туда,</a:t>
            </a:r>
            <a:r>
              <a:rPr lang="ru-RU" sz="2400" b="1" dirty="0" smtClean="0">
                <a:solidFill>
                  <a:srgbClr val="000000"/>
                </a:solidFill>
                <a:latin typeface="Verdana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Verdana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rebuchet MS"/>
              </a:rPr>
              <a:t>Но легко и приятно</a:t>
            </a:r>
            <a:r>
              <a:rPr lang="ru-RU" sz="2400" b="1" dirty="0" smtClean="0">
                <a:solidFill>
                  <a:srgbClr val="000000"/>
                </a:solidFill>
                <a:latin typeface="Verdana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Verdana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rebuchet MS"/>
              </a:rPr>
              <a:t>Прокатиться обратно.</a:t>
            </a:r>
            <a:r>
              <a:rPr lang="ru-RU" sz="2400" b="1" dirty="0" smtClean="0">
                <a:solidFill>
                  <a:srgbClr val="000000"/>
                </a:solidFill>
                <a:latin typeface="Verdana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Verdana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rebuchet MS"/>
              </a:rPr>
              <a:t>(Снежная горка)</a:t>
            </a:r>
            <a:endParaRPr lang="ru-RU" sz="2400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5292"/>
            <a:ext cx="4824536" cy="4245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5382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122413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rebuchet MS"/>
              </a:rPr>
              <a:t>Сажусь и качусь,</a:t>
            </a:r>
            <a:r>
              <a:rPr lang="ru-RU" sz="2400" b="1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Verdana"/>
              </a:rPr>
            </a:br>
            <a:r>
              <a:rPr lang="ru-RU" sz="2400" b="1" dirty="0">
                <a:solidFill>
                  <a:srgbClr val="000000"/>
                </a:solidFill>
                <a:latin typeface="Trebuchet MS"/>
              </a:rPr>
              <a:t>С горы я мчусь,</a:t>
            </a:r>
            <a:r>
              <a:rPr lang="ru-RU" sz="2400" b="1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Verdana"/>
              </a:rPr>
            </a:br>
            <a:r>
              <a:rPr lang="ru-RU" sz="2400" b="1" dirty="0">
                <a:solidFill>
                  <a:srgbClr val="000000"/>
                </a:solidFill>
                <a:latin typeface="Trebuchet MS"/>
              </a:rPr>
              <a:t>Но это не санки,</a:t>
            </a:r>
            <a:r>
              <a:rPr lang="ru-RU" sz="2400" b="1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Verdana"/>
              </a:rPr>
            </a:br>
            <a:r>
              <a:rPr lang="ru-RU" sz="2400" b="1" dirty="0">
                <a:solidFill>
                  <a:srgbClr val="000000"/>
                </a:solidFill>
                <a:latin typeface="Trebuchet MS"/>
              </a:rPr>
              <a:t>А просто … (ледянка)</a:t>
            </a:r>
            <a:endParaRPr lang="ru-RU" sz="2400" dirty="0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lum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92896"/>
            <a:ext cx="2857500" cy="2800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Дети катаются на ледянках фото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01" r="9720" b="1681"/>
          <a:stretch>
            <a:fillRect/>
          </a:stretch>
        </p:blipFill>
        <p:spPr bwMode="auto">
          <a:xfrm>
            <a:off x="0" y="217366"/>
            <a:ext cx="6012160" cy="3861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52138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Tahoma"/>
              </a:rPr>
              <a:t>Вся земля в снегу,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ahoma"/>
              </a:rPr>
              <a:t>Я на лыжах бегу,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ahoma"/>
              </a:rPr>
              <a:t>Ты бежишь за мной.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ahoma"/>
              </a:rPr>
              <a:t>Хорошо в лесу зимой.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ahoma"/>
              </a:rPr>
              <a:t>А. Введенский </a:t>
            </a:r>
            <a:endParaRPr lang="ru-RU" sz="2400" dirty="0"/>
          </a:p>
        </p:txBody>
      </p:sp>
      <p:pic>
        <p:nvPicPr>
          <p:cNvPr id="4098" name="Picture 2" descr="Картинки по запросу дети катаются на простых лыжах без палок фото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1" y="1916832"/>
            <a:ext cx="5856651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77698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rebuchet MS"/>
              </a:rPr>
              <a:t>Зима в подарок нам </a:t>
            </a:r>
            <a:r>
              <a:rPr lang="ru-RU" sz="2400" b="1" dirty="0" smtClean="0">
                <a:solidFill>
                  <a:srgbClr val="000000"/>
                </a:solidFill>
                <a:latin typeface="Trebuchet MS"/>
              </a:rPr>
              <a:t>даёт</a:t>
            </a:r>
            <a:r>
              <a:rPr lang="ru-RU" sz="2400" b="1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rebuchet MS"/>
              </a:rPr>
              <a:t>р</a:t>
            </a:r>
            <a:r>
              <a:rPr lang="ru-RU" sz="2400" b="1" dirty="0" smtClean="0">
                <a:solidFill>
                  <a:srgbClr val="000000"/>
                </a:solidFill>
                <a:latin typeface="Trebuchet MS"/>
              </a:rPr>
              <a:t>умяные </a:t>
            </a:r>
            <a:r>
              <a:rPr lang="ru-RU" sz="2400" b="1" dirty="0">
                <a:solidFill>
                  <a:srgbClr val="000000"/>
                </a:solidFill>
                <a:latin typeface="Trebuchet MS"/>
              </a:rPr>
              <a:t>деньки.</a:t>
            </a:r>
            <a:r>
              <a:rPr lang="ru-RU" sz="2400" b="1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Verdana"/>
              </a:rPr>
            </a:br>
            <a:r>
              <a:rPr lang="ru-RU" sz="2400" b="1" dirty="0">
                <a:solidFill>
                  <a:srgbClr val="000000"/>
                </a:solidFill>
                <a:latin typeface="Trebuchet MS"/>
              </a:rPr>
              <a:t>Скорей на </a:t>
            </a:r>
            <a:r>
              <a:rPr lang="ru-RU" sz="2400" b="1" dirty="0" smtClean="0">
                <a:solidFill>
                  <a:srgbClr val="000000"/>
                </a:solidFill>
                <a:latin typeface="Trebuchet MS"/>
              </a:rPr>
              <a:t>снег,</a:t>
            </a:r>
            <a:r>
              <a:rPr lang="ru-RU" sz="2400" b="1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rebuchet MS"/>
              </a:rPr>
              <a:t>с</a:t>
            </a:r>
            <a:r>
              <a:rPr lang="ru-RU" sz="2400" b="1" dirty="0" smtClean="0">
                <a:solidFill>
                  <a:srgbClr val="000000"/>
                </a:solidFill>
                <a:latin typeface="Trebuchet MS"/>
              </a:rPr>
              <a:t>корей </a:t>
            </a:r>
            <a:r>
              <a:rPr lang="ru-RU" sz="2400" b="1" dirty="0">
                <a:solidFill>
                  <a:srgbClr val="000000"/>
                </a:solidFill>
                <a:latin typeface="Trebuchet MS"/>
              </a:rPr>
              <a:t>на </a:t>
            </a:r>
            <a:r>
              <a:rPr lang="ru-RU" sz="2400" b="1" dirty="0" smtClean="0">
                <a:solidFill>
                  <a:srgbClr val="000000"/>
                </a:solidFill>
                <a:latin typeface="Trebuchet MS"/>
              </a:rPr>
              <a:t>лёд,</a:t>
            </a:r>
            <a:r>
              <a:rPr lang="ru-RU" sz="2400" b="1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rebuchet MS"/>
              </a:rPr>
              <a:t>н</a:t>
            </a:r>
            <a:r>
              <a:rPr lang="ru-RU" sz="2400" b="1" dirty="0" smtClean="0">
                <a:solidFill>
                  <a:srgbClr val="000000"/>
                </a:solidFill>
                <a:latin typeface="Trebuchet MS"/>
              </a:rPr>
              <a:t>а </a:t>
            </a:r>
            <a:r>
              <a:rPr lang="ru-RU" sz="2400" b="1" dirty="0">
                <a:solidFill>
                  <a:srgbClr val="000000"/>
                </a:solidFill>
                <a:latin typeface="Trebuchet MS"/>
              </a:rPr>
              <a:t>лыжи и </a:t>
            </a:r>
            <a:r>
              <a:rPr lang="ru-RU" sz="2400" b="1" dirty="0" smtClean="0">
                <a:solidFill>
                  <a:srgbClr val="000000"/>
                </a:solidFill>
                <a:latin typeface="Trebuchet MS"/>
              </a:rPr>
              <a:t>коньки.</a:t>
            </a:r>
            <a:r>
              <a:rPr lang="ru-RU" sz="2400" b="1" dirty="0" smtClean="0">
                <a:solidFill>
                  <a:srgbClr val="000000"/>
                </a:solidFill>
                <a:latin typeface="Trebuchet MS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rebuchet MS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rebuchet MS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rebuchet MS"/>
              </a:rPr>
              <a:t>Вспомним, ребята, правила безопасного поведения на прогулке: с лыжами, коньками, санками!</a:t>
            </a:r>
            <a:endParaRPr lang="ru-RU" sz="2400" dirty="0"/>
          </a:p>
        </p:txBody>
      </p:sp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81149"/>
            <a:ext cx="7620000" cy="5276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12387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85821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b="1" dirty="0" smtClean="0">
                <a:solidFill>
                  <a:srgbClr val="000000"/>
                </a:solidFill>
                <a:latin typeface="Trebuchet MS"/>
              </a:rPr>
              <a:t>Ребятнёй он скатан ловко, там, где нос- всегда морковка! Во дворе стоять привык, наш весёлый … Снеговик! </a:t>
            </a:r>
            <a:r>
              <a:rPr lang="ru-RU" sz="2700" dirty="0">
                <a:solidFill>
                  <a:srgbClr val="333333"/>
                </a:solidFill>
                <a:latin typeface="Trebuchet MS"/>
              </a:rPr>
              <a:t/>
            </a:r>
            <a:br>
              <a:rPr lang="ru-RU" sz="2700" dirty="0">
                <a:solidFill>
                  <a:srgbClr val="333333"/>
                </a:solidFill>
                <a:latin typeface="Trebuchet MS"/>
              </a:rPr>
            </a:br>
            <a:r>
              <a:rPr lang="ru-RU" sz="2700" dirty="0">
                <a:solidFill>
                  <a:srgbClr val="333333"/>
                </a:solidFill>
                <a:latin typeface="Trebuchet MS"/>
              </a:rPr>
              <a:t/>
            </a:r>
            <a:br>
              <a:rPr lang="ru-RU" sz="2700" dirty="0">
                <a:solidFill>
                  <a:srgbClr val="333333"/>
                </a:solidFill>
                <a:latin typeface="Trebuchet MS"/>
              </a:rPr>
            </a:br>
            <a:endParaRPr lang="ru-RU" sz="2700" dirty="0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620000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37462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0"/>
            <a:ext cx="3384376" cy="666936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ahoma"/>
              </a:rPr>
              <a:t>Мы слепили </a:t>
            </a:r>
            <a:r>
              <a:rPr lang="ru-RU" sz="2400" dirty="0" smtClean="0">
                <a:latin typeface="Tahoma"/>
              </a:rPr>
              <a:t/>
            </a:r>
            <a:br>
              <a:rPr lang="ru-RU" sz="2400" dirty="0" smtClean="0">
                <a:latin typeface="Tahoma"/>
              </a:rPr>
            </a:br>
            <a:r>
              <a:rPr lang="ru-RU" sz="2400" dirty="0" smtClean="0">
                <a:latin typeface="Tahoma"/>
              </a:rPr>
              <a:t>снежный </a:t>
            </a:r>
            <a:r>
              <a:rPr lang="ru-RU" sz="2400" dirty="0">
                <a:latin typeface="Tahoma"/>
              </a:rPr>
              <a:t>ком,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ahoma"/>
              </a:rPr>
              <a:t>Ушки сделали потом,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ahoma"/>
              </a:rPr>
              <a:t>И как </a:t>
            </a:r>
            <a:r>
              <a:rPr lang="ru-RU" sz="2400" dirty="0" smtClean="0">
                <a:latin typeface="Tahoma"/>
              </a:rPr>
              <a:t>раз</a:t>
            </a:r>
            <a:br>
              <a:rPr lang="ru-RU" sz="2400" dirty="0" smtClean="0">
                <a:latin typeface="Tahoma"/>
              </a:rPr>
            </a:br>
            <a:r>
              <a:rPr lang="ru-RU" sz="2400" dirty="0" smtClean="0">
                <a:latin typeface="Tahoma"/>
              </a:rPr>
              <a:t> </a:t>
            </a:r>
            <a:r>
              <a:rPr lang="ru-RU" sz="2400" dirty="0">
                <a:latin typeface="Tahoma"/>
              </a:rPr>
              <a:t>вместо глаз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ahoma"/>
              </a:rPr>
              <a:t>Угольки нашлись </a:t>
            </a:r>
            <a:r>
              <a:rPr lang="ru-RU" sz="2400" dirty="0" smtClean="0">
                <a:latin typeface="Tahoma"/>
              </a:rPr>
              <a:t/>
            </a:r>
            <a:br>
              <a:rPr lang="ru-RU" sz="2400" dirty="0" smtClean="0">
                <a:latin typeface="Tahoma"/>
              </a:rPr>
            </a:br>
            <a:r>
              <a:rPr lang="ru-RU" sz="2400" dirty="0" smtClean="0">
                <a:latin typeface="Tahoma"/>
              </a:rPr>
              <a:t>у </a:t>
            </a:r>
            <a:r>
              <a:rPr lang="ru-RU" sz="2400" dirty="0">
                <a:latin typeface="Tahoma"/>
              </a:rPr>
              <a:t>нас.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ahoma"/>
              </a:rPr>
              <a:t>Кролик вышел </a:t>
            </a:r>
            <a:r>
              <a:rPr lang="ru-RU" sz="2400" dirty="0" smtClean="0">
                <a:latin typeface="Tahoma"/>
              </a:rPr>
              <a:t/>
            </a:r>
            <a:br>
              <a:rPr lang="ru-RU" sz="2400" dirty="0" smtClean="0">
                <a:latin typeface="Tahoma"/>
              </a:rPr>
            </a:br>
            <a:r>
              <a:rPr lang="ru-RU" sz="2400" dirty="0" smtClean="0">
                <a:latin typeface="Tahoma"/>
              </a:rPr>
              <a:t>как </a:t>
            </a:r>
            <a:r>
              <a:rPr lang="ru-RU" sz="2400" dirty="0">
                <a:latin typeface="Tahoma"/>
              </a:rPr>
              <a:t>живой!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ahoma"/>
              </a:rPr>
              <a:t>Он с </a:t>
            </a:r>
            <a:r>
              <a:rPr lang="ru-RU" sz="2400" dirty="0" smtClean="0">
                <a:latin typeface="Tahoma"/>
              </a:rPr>
              <a:t>хвостом</a:t>
            </a:r>
            <a:br>
              <a:rPr lang="ru-RU" sz="2400" dirty="0" smtClean="0">
                <a:latin typeface="Tahoma"/>
              </a:rPr>
            </a:br>
            <a:r>
              <a:rPr lang="ru-RU" sz="2400" dirty="0" smtClean="0">
                <a:latin typeface="Tahoma"/>
              </a:rPr>
              <a:t> </a:t>
            </a:r>
            <a:r>
              <a:rPr lang="ru-RU" sz="2400" dirty="0">
                <a:latin typeface="Tahoma"/>
              </a:rPr>
              <a:t>и с головой! </a:t>
            </a:r>
            <a:r>
              <a:rPr lang="ru-RU" sz="2400" dirty="0" smtClean="0">
                <a:latin typeface="Tahoma"/>
              </a:rPr>
              <a:t/>
            </a:r>
            <a:br>
              <a:rPr lang="ru-RU" sz="2400" dirty="0" smtClean="0">
                <a:latin typeface="Tahoma"/>
              </a:rPr>
            </a:br>
            <a:r>
              <a:rPr lang="ru-RU" sz="2400" dirty="0" smtClean="0">
                <a:latin typeface="Tahoma"/>
              </a:rPr>
              <a:t>За усы не тяни,</a:t>
            </a:r>
            <a:br>
              <a:rPr lang="ru-RU" sz="2400" dirty="0" smtClean="0">
                <a:latin typeface="Tahoma"/>
              </a:rPr>
            </a:br>
            <a:r>
              <a:rPr lang="ru-RU" sz="2400" dirty="0" smtClean="0">
                <a:latin typeface="Tahoma"/>
              </a:rPr>
              <a:t>Из соломинок они.</a:t>
            </a:r>
            <a:br>
              <a:rPr lang="ru-RU" sz="2400" dirty="0" smtClean="0">
                <a:latin typeface="Tahoma"/>
              </a:rPr>
            </a:br>
            <a:r>
              <a:rPr lang="ru-RU" sz="2400" dirty="0" smtClean="0">
                <a:latin typeface="Tahoma"/>
              </a:rPr>
              <a:t>Длинные, блестящие,</a:t>
            </a:r>
            <a:br>
              <a:rPr lang="ru-RU" sz="2400" dirty="0" smtClean="0">
                <a:latin typeface="Tahoma"/>
              </a:rPr>
            </a:br>
            <a:r>
              <a:rPr lang="ru-RU" sz="2400" dirty="0" smtClean="0">
                <a:latin typeface="Tahoma"/>
              </a:rPr>
              <a:t>Словно настоящие!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ahoma"/>
              </a:rPr>
              <a:t>О. </a:t>
            </a:r>
            <a:r>
              <a:rPr lang="ru-RU" sz="2400" dirty="0" err="1" smtClean="0">
                <a:latin typeface="Tahoma"/>
              </a:rPr>
              <a:t>Высотская</a:t>
            </a:r>
            <a:r>
              <a:rPr lang="ru-RU" sz="2400" dirty="0">
                <a:latin typeface="Tahoma"/>
              </a:rPr>
              <a:t> </a:t>
            </a:r>
            <a:r>
              <a:rPr lang="ru-RU" sz="2400" dirty="0" smtClean="0">
                <a:latin typeface="Tahoma"/>
              </a:rPr>
              <a:t/>
            </a:r>
            <a:br>
              <a:rPr lang="ru-RU" sz="2400" dirty="0" smtClean="0">
                <a:latin typeface="Tahoma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rebuchet MS"/>
              </a:rPr>
              <a:t>Сравните кроликов!</a:t>
            </a:r>
            <a:endParaRPr lang="ru-RU" sz="2400" dirty="0"/>
          </a:p>
        </p:txBody>
      </p:sp>
      <p:pic>
        <p:nvPicPr>
          <p:cNvPr id="6146" name="Picture 2" descr="Картинки по запросу снежный зайчик фото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2812529" cy="3654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кролик зимой фото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48880"/>
            <a:ext cx="3051768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17978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rebuchet MS"/>
              </a:rPr>
              <a:t>Весёлая </a:t>
            </a:r>
            <a:r>
              <a:rPr lang="ru-RU" sz="2400" b="1" dirty="0" err="1" smtClean="0">
                <a:solidFill>
                  <a:srgbClr val="FF0000"/>
                </a:solidFill>
                <a:latin typeface="Trebuchet MS"/>
              </a:rPr>
              <a:t>физминутка</a:t>
            </a:r>
            <a:r>
              <a:rPr lang="ru-RU" sz="2400" b="1" dirty="0" smtClean="0">
                <a:solidFill>
                  <a:srgbClr val="FF0000"/>
                </a:solidFill>
                <a:latin typeface="Trebuchet MS"/>
              </a:rPr>
              <a:t>!</a:t>
            </a:r>
            <a:br>
              <a:rPr lang="ru-RU" sz="2400" b="1" dirty="0" smtClean="0">
                <a:solidFill>
                  <a:srgbClr val="FF0000"/>
                </a:solidFill>
                <a:latin typeface="Trebuchet MS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rebuchet MS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rebuchet MS"/>
              </a:rPr>
            </a:br>
            <a:r>
              <a:rPr lang="ru-RU" sz="2400" dirty="0" smtClean="0">
                <a:latin typeface="Tahoma"/>
              </a:rPr>
              <a:t/>
            </a:r>
            <a:br>
              <a:rPr lang="ru-RU" sz="2400" dirty="0" smtClean="0">
                <a:latin typeface="Tahoma"/>
              </a:rPr>
            </a:br>
            <a:r>
              <a:rPr lang="ru-RU" sz="2400" dirty="0" smtClean="0">
                <a:solidFill>
                  <a:srgbClr val="0070C0"/>
                </a:solidFill>
                <a:latin typeface="Tahoma"/>
              </a:rPr>
              <a:t>Мы </a:t>
            </a:r>
            <a:r>
              <a:rPr lang="ru-RU" sz="2400" dirty="0">
                <a:solidFill>
                  <a:srgbClr val="0070C0"/>
                </a:solidFill>
                <a:latin typeface="Tahoma"/>
              </a:rPr>
              <a:t>бежим с тобой на лыжах</a:t>
            </a:r>
            <a:r>
              <a:rPr lang="ru-RU" sz="2400" dirty="0" smtClean="0">
                <a:solidFill>
                  <a:srgbClr val="0070C0"/>
                </a:solidFill>
                <a:latin typeface="Tahoma"/>
              </a:rPr>
              <a:t>,</a:t>
            </a:r>
            <a:r>
              <a:rPr lang="ru-RU" sz="2400" dirty="0" smtClean="0">
                <a:latin typeface="Tahoma"/>
              </a:rPr>
              <a:t/>
            </a:r>
            <a:br>
              <a:rPr lang="ru-RU" sz="2400" dirty="0" smtClean="0">
                <a:latin typeface="Tahoma"/>
              </a:rPr>
            </a:br>
            <a:r>
              <a:rPr lang="ru-RU" sz="2400" dirty="0" smtClean="0">
                <a:latin typeface="Tahoma"/>
              </a:rPr>
              <a:t>(</a:t>
            </a:r>
            <a:r>
              <a:rPr lang="ru-RU" sz="2400" i="1" dirty="0">
                <a:latin typeface="Tahoma"/>
              </a:rPr>
              <a:t> Дети изображают ходьбу на </a:t>
            </a:r>
            <a:r>
              <a:rPr lang="ru-RU" sz="2400" i="1" dirty="0" smtClean="0">
                <a:latin typeface="Tahoma"/>
              </a:rPr>
              <a:t>лыжах)</a:t>
            </a:r>
            <a:r>
              <a:rPr lang="ru-RU" sz="2400" i="1" dirty="0">
                <a:latin typeface="Tahoma"/>
              </a:rPr>
              <a:t>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70C0"/>
                </a:solidFill>
                <a:latin typeface="Tahoma"/>
              </a:rPr>
              <a:t>Снег холодный лыжи лижет.</a:t>
            </a:r>
            <a:r>
              <a:rPr lang="ru-RU" sz="2400" dirty="0">
                <a:latin typeface="Tahoma"/>
              </a:rPr>
              <a:t>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70C0"/>
                </a:solidFill>
                <a:latin typeface="Tahoma"/>
              </a:rPr>
              <a:t>А потом — на коньках</a:t>
            </a:r>
            <a:r>
              <a:rPr lang="ru-RU" sz="2400" dirty="0" smtClean="0">
                <a:solidFill>
                  <a:srgbClr val="0070C0"/>
                </a:solidFill>
                <a:latin typeface="Tahoma"/>
              </a:rPr>
              <a:t>,</a:t>
            </a:r>
            <a:r>
              <a:rPr lang="ru-RU" sz="2400" dirty="0" smtClean="0">
                <a:latin typeface="Tahoma"/>
              </a:rPr>
              <a:t/>
            </a:r>
            <a:br>
              <a:rPr lang="ru-RU" sz="2400" dirty="0" smtClean="0">
                <a:latin typeface="Tahoma"/>
              </a:rPr>
            </a:br>
            <a:r>
              <a:rPr lang="ru-RU" sz="2400" dirty="0">
                <a:latin typeface="Tahoma"/>
              </a:rPr>
              <a:t> </a:t>
            </a:r>
            <a:r>
              <a:rPr lang="ru-RU" sz="2400" dirty="0" smtClean="0">
                <a:latin typeface="Tahoma"/>
              </a:rPr>
              <a:t>(</a:t>
            </a:r>
            <a:r>
              <a:rPr lang="ru-RU" sz="2400" i="1" dirty="0" smtClean="0">
                <a:latin typeface="Tahoma"/>
              </a:rPr>
              <a:t>Дети </a:t>
            </a:r>
            <a:r>
              <a:rPr lang="ru-RU" sz="2400" i="1" dirty="0">
                <a:latin typeface="Tahoma"/>
              </a:rPr>
              <a:t>изображают бег на </a:t>
            </a:r>
            <a:r>
              <a:rPr lang="ru-RU" sz="2400" i="1" dirty="0" smtClean="0">
                <a:latin typeface="Tahoma"/>
              </a:rPr>
              <a:t>коньках)</a:t>
            </a:r>
            <a:r>
              <a:rPr lang="ru-RU" sz="2400" i="1" dirty="0">
                <a:latin typeface="Tahoma"/>
              </a:rPr>
              <a:t>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70C0"/>
                </a:solidFill>
                <a:latin typeface="Tahoma"/>
              </a:rPr>
              <a:t>Но упали мы. Ах!</a:t>
            </a:r>
            <a:r>
              <a:rPr lang="ru-RU" sz="2400" dirty="0">
                <a:latin typeface="Tahoma"/>
              </a:rPr>
              <a:t> </a:t>
            </a:r>
            <a:r>
              <a:rPr lang="ru-RU" sz="2400" i="1" dirty="0">
                <a:latin typeface="Tahoma"/>
              </a:rPr>
              <a:t>"Падают".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70C0"/>
                </a:solidFill>
                <a:latin typeface="Tahoma"/>
              </a:rPr>
              <a:t>А потом снежки лепили, </a:t>
            </a:r>
            <a:r>
              <a:rPr lang="ru-RU" sz="2400" dirty="0" smtClean="0">
                <a:latin typeface="Tahoma"/>
              </a:rPr>
              <a:t/>
            </a:r>
            <a:br>
              <a:rPr lang="ru-RU" sz="2400" dirty="0" smtClean="0">
                <a:latin typeface="Tahoma"/>
              </a:rPr>
            </a:br>
            <a:r>
              <a:rPr lang="ru-RU" sz="2400" dirty="0" smtClean="0">
                <a:latin typeface="Tahoma"/>
              </a:rPr>
              <a:t>(</a:t>
            </a:r>
            <a:r>
              <a:rPr lang="ru-RU" sz="2400" i="1" dirty="0" smtClean="0">
                <a:latin typeface="Tahoma"/>
              </a:rPr>
              <a:t>Стоят</a:t>
            </a:r>
            <a:r>
              <a:rPr lang="ru-RU" sz="2400" i="1" dirty="0">
                <a:latin typeface="Tahoma"/>
              </a:rPr>
              <a:t>, сжимают воображаемый </a:t>
            </a:r>
            <a:r>
              <a:rPr lang="ru-RU" sz="2400" i="1" dirty="0" smtClean="0">
                <a:latin typeface="Tahoma"/>
              </a:rPr>
              <a:t/>
            </a:r>
            <a:br>
              <a:rPr lang="ru-RU" sz="2400" i="1" dirty="0" smtClean="0">
                <a:latin typeface="Tahoma"/>
              </a:rPr>
            </a:br>
            <a:r>
              <a:rPr lang="ru-RU" sz="2400" i="1" dirty="0" smtClean="0">
                <a:latin typeface="Tahoma"/>
              </a:rPr>
              <a:t>снежок ладонями)</a:t>
            </a:r>
            <a:r>
              <a:rPr lang="ru-RU" sz="2400" i="1" dirty="0">
                <a:latin typeface="Tahoma"/>
              </a:rPr>
              <a:t>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70C0"/>
                </a:solidFill>
                <a:latin typeface="Tahoma"/>
              </a:rPr>
              <a:t>А потом снежки катали, </a:t>
            </a:r>
            <a:r>
              <a:rPr lang="ru-RU" sz="2400" dirty="0" smtClean="0">
                <a:latin typeface="Tahoma"/>
              </a:rPr>
              <a:t/>
            </a:r>
            <a:br>
              <a:rPr lang="ru-RU" sz="2400" dirty="0" smtClean="0">
                <a:latin typeface="Tahoma"/>
              </a:rPr>
            </a:br>
            <a:r>
              <a:rPr lang="ru-RU" sz="2400" dirty="0" smtClean="0">
                <a:latin typeface="Tahoma"/>
              </a:rPr>
              <a:t>(</a:t>
            </a:r>
            <a:r>
              <a:rPr lang="ru-RU" sz="2400" i="1" dirty="0" smtClean="0">
                <a:latin typeface="Tahoma"/>
              </a:rPr>
              <a:t>Катят </a:t>
            </a:r>
            <a:r>
              <a:rPr lang="ru-RU" sz="2400" i="1" dirty="0">
                <a:latin typeface="Tahoma"/>
              </a:rPr>
              <a:t>воображаемый </a:t>
            </a:r>
            <a:r>
              <a:rPr lang="ru-RU" sz="2400" i="1" dirty="0" smtClean="0">
                <a:latin typeface="Tahoma"/>
              </a:rPr>
              <a:t>комок)</a:t>
            </a:r>
            <a:r>
              <a:rPr lang="ru-RU" sz="2400" dirty="0">
                <a:latin typeface="Tahoma"/>
              </a:rPr>
              <a:t>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70C0"/>
                </a:solidFill>
                <a:latin typeface="Tahoma"/>
              </a:rPr>
              <a:t>А потом без сил упали. </a:t>
            </a:r>
            <a:r>
              <a:rPr lang="ru-RU" sz="2400" i="1" dirty="0" smtClean="0">
                <a:solidFill>
                  <a:srgbClr val="0070C0"/>
                </a:solidFill>
                <a:latin typeface="Tahoma"/>
              </a:rPr>
              <a:t> </a:t>
            </a:r>
            <a:r>
              <a:rPr lang="ru-RU" sz="2400" i="1" dirty="0" smtClean="0">
                <a:latin typeface="Tahoma"/>
              </a:rPr>
              <a:t>(«</a:t>
            </a:r>
            <a:r>
              <a:rPr lang="ru-RU" sz="2400" i="1" dirty="0" smtClean="0">
                <a:latin typeface="Tahoma"/>
              </a:rPr>
              <a:t>Падают»)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70C0"/>
                </a:solidFill>
                <a:latin typeface="Tahoma"/>
              </a:rPr>
              <a:t>И </a:t>
            </a:r>
            <a:r>
              <a:rPr lang="ru-RU" sz="2400" dirty="0">
                <a:solidFill>
                  <a:srgbClr val="0070C0"/>
                </a:solidFill>
                <a:latin typeface="Tahoma"/>
              </a:rPr>
              <a:t>домой мы побежали.</a:t>
            </a:r>
            <a:r>
              <a:rPr lang="ru-RU" sz="2400" dirty="0">
                <a:latin typeface="Tahoma"/>
              </a:rPr>
              <a:t> </a:t>
            </a:r>
            <a:r>
              <a:rPr lang="ru-RU" sz="2400" dirty="0" smtClean="0">
                <a:latin typeface="Tahoma"/>
              </a:rPr>
              <a:t>(</a:t>
            </a:r>
            <a:r>
              <a:rPr lang="ru-RU" sz="2400" i="1" dirty="0" smtClean="0">
                <a:latin typeface="Tahoma"/>
              </a:rPr>
              <a:t>Бегут </a:t>
            </a:r>
            <a:r>
              <a:rPr lang="ru-RU" sz="2400" i="1" dirty="0">
                <a:latin typeface="Tahoma"/>
              </a:rPr>
              <a:t>по </a:t>
            </a:r>
            <a:r>
              <a:rPr lang="ru-RU" sz="2400" i="1" dirty="0" smtClean="0">
                <a:latin typeface="Tahoma"/>
              </a:rPr>
              <a:t>кругу)</a:t>
            </a:r>
            <a:r>
              <a:rPr lang="ru-RU" sz="2400" i="1" dirty="0">
                <a:latin typeface="Tahoma"/>
              </a:rPr>
              <a:t>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ahoma"/>
              </a:rPr>
              <a:t>Н. </a:t>
            </a:r>
            <a:r>
              <a:rPr lang="ru-RU" sz="2400" dirty="0" err="1">
                <a:latin typeface="Tahoma"/>
              </a:rPr>
              <a:t>Нищева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111116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54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Зимние  забавы             Презентацию выполнила Юнакова Ольга Николаевна  репродукция картины  Александр Аверин  «Зимние забавы»</vt:lpstr>
      <vt:lpstr>Отгадайте загадки Обогнать друг друга рады. Ты смотри, дружок, не падай! Хороши тогда, легки Быстроходные … (коньки)</vt:lpstr>
      <vt:lpstr>Все лето стояли, Зимы ожидали, Дождались поры – Помчались с горы. (Санки)   Не легко иногда Забираться туда, Но легко и приятно Прокатиться обратно. (Снежная горка)</vt:lpstr>
      <vt:lpstr>Сажусь и качусь, С горы я мчусь, Но это не санки, А просто … (ледянка)</vt:lpstr>
      <vt:lpstr>Вся земля в снегу,  Я на лыжах бегу,  Ты бежишь за мной.  Хорошо в лесу зимой.  А. Введенский </vt:lpstr>
      <vt:lpstr>Зима в подарок нам даёт  румяные деньки. Скорей на снег,  скорей на лёд, на лыжи и коньки.  Вспомним, ребята, правила безопасного поведения на прогулке: с лыжами, коньками, санками!</vt:lpstr>
      <vt:lpstr>Ребятнёй он скатан ловко, там, где нос- всегда морковка! Во дворе стоять привык, наш весёлый … Снеговик!   </vt:lpstr>
      <vt:lpstr>Мы слепили  снежный ком,  Ушки сделали потом,  И как раз  вместо глаз  Угольки нашлись  у нас.  Кролик вышел  как живой!  Он с хвостом  и с головой!  За усы не тяни, Из соломинок они. Длинные, блестящие, Словно настоящие! О. Высотская  Сравните кроликов!</vt:lpstr>
      <vt:lpstr>Весёлая физминутка!   Мы бежим с тобой на лыжах, ( Дети изображают ходьбу на лыжах)  Снег холодный лыжи лижет.  А потом — на коньках,  (Дети изображают бег на коньках)  Но упали мы. Ах! "Падают".  А потом снежки лепили,  (Стоят, сжимают воображаемый  снежок ладонями)  А потом снежки катали,  (Катят воображаемый комок)  А потом без сил упали.  («Падают») И домой мы побежали. (Бегут по кругу)  Н. Нищева</vt:lpstr>
      <vt:lpstr>Какими зимними забавами можно заниматься всей семьёй? Как на горке, на горе  На широком на дворе  Кто на санках,  Кто на лыжах,  Кто повыше,  Кто пониже,  Кто потише,  Кто с разбегу,  Кто по льду,  Кто по снегу.  С горки — ух,  На горку — ух,  Бух!  Захватывает дух!  А. Прокофьев </vt:lpstr>
      <vt:lpstr>Реч/игра   «Прокати слово  с горки»  протяжно произнеси слово, например : «ком». «ка-ток», «лы-жи»…     Раскрась картинку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Женя</dc:creator>
  <cp:lastModifiedBy>Lifer555</cp:lastModifiedBy>
  <cp:revision>21</cp:revision>
  <dcterms:created xsi:type="dcterms:W3CDTF">2017-12-29T04:34:53Z</dcterms:created>
  <dcterms:modified xsi:type="dcterms:W3CDTF">2018-03-30T08:21:23Z</dcterms:modified>
</cp:coreProperties>
</file>