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56" r:id="rId3"/>
    <p:sldId id="257" r:id="rId4"/>
    <p:sldId id="259" r:id="rId5"/>
    <p:sldId id="267" r:id="rId6"/>
    <p:sldId id="273" r:id="rId7"/>
    <p:sldId id="286" r:id="rId8"/>
    <p:sldId id="293" r:id="rId9"/>
    <p:sldId id="294" r:id="rId10"/>
    <p:sldId id="291" r:id="rId11"/>
    <p:sldId id="264" r:id="rId12"/>
    <p:sldId id="263" r:id="rId13"/>
    <p:sldId id="265" r:id="rId14"/>
    <p:sldId id="268" r:id="rId15"/>
    <p:sldId id="266" r:id="rId16"/>
    <p:sldId id="287" r:id="rId17"/>
    <p:sldId id="289" r:id="rId18"/>
    <p:sldId id="288" r:id="rId19"/>
    <p:sldId id="290" r:id="rId20"/>
    <p:sldId id="269" r:id="rId21"/>
    <p:sldId id="275" r:id="rId22"/>
    <p:sldId id="270" r:id="rId23"/>
    <p:sldId id="29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/>
              <a:t>Диаграммы</a:t>
            </a:r>
            <a:r>
              <a:rPr lang="ru-RU" sz="1600" b="1" baseline="0" dirty="0"/>
              <a:t> по результатам мониторинга за 2021-2022 </a:t>
            </a:r>
            <a:r>
              <a:rPr lang="ru-RU" sz="1600" b="1" baseline="0" dirty="0" smtClean="0"/>
              <a:t>учебный год</a:t>
            </a:r>
            <a:r>
              <a:rPr lang="ru-RU" baseline="0" dirty="0" smtClean="0"/>
              <a:t> </a:t>
            </a:r>
            <a:r>
              <a:rPr lang="ru-RU" dirty="0" smtClean="0"/>
              <a:t> 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Начало года сформированы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Физическое развитие</c:v>
                </c:pt>
                <c:pt idx="1">
                  <c:v>Речевое развитие</c:v>
                </c:pt>
                <c:pt idx="2">
                  <c:v>Познавательное развитие</c:v>
                </c:pt>
                <c:pt idx="3">
                  <c:v>Художественно-эстетическое развитие</c:v>
                </c:pt>
                <c:pt idx="4">
                  <c:v>Социально коммуникативное развитие</c:v>
                </c:pt>
              </c:strCache>
            </c:strRef>
          </c:cat>
          <c:val>
            <c:numRef>
              <c:f>Лист1!$B$2:$F$2</c:f>
              <c:numCache>
                <c:formatCode>0%</c:formatCode>
                <c:ptCount val="5"/>
                <c:pt idx="0">
                  <c:v>0.45</c:v>
                </c:pt>
                <c:pt idx="1">
                  <c:v>0.2</c:v>
                </c:pt>
                <c:pt idx="2">
                  <c:v>0.28000000000000008</c:v>
                </c:pt>
                <c:pt idx="3">
                  <c:v>0.24000000000000021</c:v>
                </c:pt>
                <c:pt idx="4">
                  <c:v>0.30000000000000032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CF-4D40-B253-38145C211257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Начало года частично сформированы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Физическое развитие</c:v>
                </c:pt>
                <c:pt idx="1">
                  <c:v>Речевое развитие</c:v>
                </c:pt>
                <c:pt idx="2">
                  <c:v>Познавательное развитие</c:v>
                </c:pt>
                <c:pt idx="3">
                  <c:v>Художественно-эстетическое развитие</c:v>
                </c:pt>
                <c:pt idx="4">
                  <c:v>Социально коммуникативное развитие</c:v>
                </c:pt>
              </c:strCache>
            </c:strRef>
          </c:cat>
          <c:val>
            <c:numRef>
              <c:f>Лист1!$B$3:$F$3</c:f>
              <c:numCache>
                <c:formatCode>0%</c:formatCode>
                <c:ptCount val="5"/>
                <c:pt idx="0">
                  <c:v>0.51</c:v>
                </c:pt>
                <c:pt idx="1">
                  <c:v>0.61000000000000065</c:v>
                </c:pt>
                <c:pt idx="2">
                  <c:v>0.49000000000000032</c:v>
                </c:pt>
                <c:pt idx="3">
                  <c:v>0.63000000000000234</c:v>
                </c:pt>
                <c:pt idx="4">
                  <c:v>0.56000000000000005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8CF-4D40-B253-38145C211257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Начало года не сформированы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Физическое развитие</c:v>
                </c:pt>
                <c:pt idx="1">
                  <c:v>Речевое развитие</c:v>
                </c:pt>
                <c:pt idx="2">
                  <c:v>Познавательное развитие</c:v>
                </c:pt>
                <c:pt idx="3">
                  <c:v>Художественно-эстетическое развитие</c:v>
                </c:pt>
                <c:pt idx="4">
                  <c:v>Социально коммуникативное развитие</c:v>
                </c:pt>
              </c:strCache>
            </c:strRef>
          </c:cat>
          <c:val>
            <c:numRef>
              <c:f>Лист1!$B$4:$F$4</c:f>
              <c:numCache>
                <c:formatCode>0%</c:formatCode>
                <c:ptCount val="5"/>
                <c:pt idx="0">
                  <c:v>4.0000000000000063E-2</c:v>
                </c:pt>
                <c:pt idx="1">
                  <c:v>0.19000000000000014</c:v>
                </c:pt>
                <c:pt idx="2">
                  <c:v>0.23</c:v>
                </c:pt>
                <c:pt idx="3">
                  <c:v>0.13</c:v>
                </c:pt>
                <c:pt idx="4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8CF-4D40-B253-38145C211257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Конец года сформированы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Физическое развитие</c:v>
                </c:pt>
                <c:pt idx="1">
                  <c:v>Речевое развитие</c:v>
                </c:pt>
                <c:pt idx="2">
                  <c:v>Познавательное развитие</c:v>
                </c:pt>
                <c:pt idx="3">
                  <c:v>Художественно-эстетическое развитие</c:v>
                </c:pt>
                <c:pt idx="4">
                  <c:v>Социально коммуникативное развитие</c:v>
                </c:pt>
              </c:strCache>
            </c:strRef>
          </c:cat>
          <c:val>
            <c:numRef>
              <c:f>Лист1!$B$5:$F$5</c:f>
              <c:numCache>
                <c:formatCode>0%</c:formatCode>
                <c:ptCount val="5"/>
                <c:pt idx="0">
                  <c:v>0.56999999999999995</c:v>
                </c:pt>
                <c:pt idx="1">
                  <c:v>0.56000000000000005</c:v>
                </c:pt>
                <c:pt idx="2">
                  <c:v>0.53</c:v>
                </c:pt>
                <c:pt idx="3">
                  <c:v>0.56999999999999995</c:v>
                </c:pt>
                <c:pt idx="4">
                  <c:v>0.63000000000000234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8CF-4D40-B253-38145C211257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Конец года частично сформированы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Физическое развитие</c:v>
                </c:pt>
                <c:pt idx="1">
                  <c:v>Речевое развитие</c:v>
                </c:pt>
                <c:pt idx="2">
                  <c:v>Познавательное развитие</c:v>
                </c:pt>
                <c:pt idx="3">
                  <c:v>Художественно-эстетическое развитие</c:v>
                </c:pt>
                <c:pt idx="4">
                  <c:v>Социально коммуникативное развитие</c:v>
                </c:pt>
              </c:strCache>
            </c:strRef>
          </c:cat>
          <c:val>
            <c:numRef>
              <c:f>Лист1!$B$6:$F$6</c:f>
              <c:numCache>
                <c:formatCode>0%</c:formatCode>
                <c:ptCount val="5"/>
                <c:pt idx="0">
                  <c:v>0.43000000000000038</c:v>
                </c:pt>
                <c:pt idx="1">
                  <c:v>0.43000000000000038</c:v>
                </c:pt>
                <c:pt idx="2">
                  <c:v>0.46</c:v>
                </c:pt>
                <c:pt idx="3">
                  <c:v>0.43000000000000038</c:v>
                </c:pt>
                <c:pt idx="4">
                  <c:v>0.36000000000000032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8CF-4D40-B253-38145C211257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Конец года не сформированы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Физическое развитие</c:v>
                </c:pt>
                <c:pt idx="1">
                  <c:v>Речевое развитие</c:v>
                </c:pt>
                <c:pt idx="2">
                  <c:v>Познавательное развитие</c:v>
                </c:pt>
                <c:pt idx="3">
                  <c:v>Художественно-эстетическое развитие</c:v>
                </c:pt>
                <c:pt idx="4">
                  <c:v>Социально коммуникативное развитие</c:v>
                </c:pt>
              </c:strCache>
            </c:strRef>
          </c:cat>
          <c:val>
            <c:numRef>
              <c:f>Лист1!$B$7:$F$7</c:f>
              <c:numCache>
                <c:formatCode>0%</c:formatCode>
                <c:ptCount val="5"/>
                <c:pt idx="0">
                  <c:v>0</c:v>
                </c:pt>
                <c:pt idx="1">
                  <c:v>1.0000000000000016E-2</c:v>
                </c:pt>
                <c:pt idx="2">
                  <c:v>1.0000000000000016E-2</c:v>
                </c:pt>
                <c:pt idx="3">
                  <c:v>0</c:v>
                </c:pt>
                <c:pt idx="4">
                  <c:v>1.0000000000000016E-2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8CF-4D40-B253-38145C211257}"/>
            </c:ext>
          </c:extLst>
        </c:ser>
        <c:gapWidth val="219"/>
        <c:overlap val="-27"/>
        <c:axId val="60762368"/>
        <c:axId val="60784640"/>
      </c:barChart>
      <c:catAx>
        <c:axId val="607623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784640"/>
        <c:crosses val="autoZero"/>
        <c:auto val="1"/>
        <c:lblAlgn val="ctr"/>
        <c:lblOffset val="100"/>
      </c:catAx>
      <c:valAx>
        <c:axId val="607846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76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Сформированы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Лист1!$A$2:$A$13</c:f>
              <c:strCache>
                <c:ptCount val="12"/>
                <c:pt idx="0">
                  <c:v>Двигательная д-ть</c:v>
                </c:pt>
                <c:pt idx="1">
                  <c:v>ЗОЖ</c:v>
                </c:pt>
                <c:pt idx="2">
                  <c:v>Коммуникация</c:v>
                </c:pt>
                <c:pt idx="3">
                  <c:v>Воспр.х.лит-ры</c:v>
                </c:pt>
                <c:pt idx="4">
                  <c:v>Позн.-исслед</c:v>
                </c:pt>
                <c:pt idx="5">
                  <c:v>Конструирование</c:v>
                </c:pt>
                <c:pt idx="6">
                  <c:v>Изо дея-ть</c:v>
                </c:pt>
                <c:pt idx="7">
                  <c:v>Музыкальная</c:v>
                </c:pt>
                <c:pt idx="8">
                  <c:v>Игровая</c:v>
                </c:pt>
                <c:pt idx="9">
                  <c:v>Самообслуживание</c:v>
                </c:pt>
                <c:pt idx="10">
                  <c:v>Общение</c:v>
                </c:pt>
                <c:pt idx="11">
                  <c:v>ОБЖ</c:v>
                </c:pt>
              </c:strCache>
            </c:strRef>
          </c:cat>
          <c:val>
            <c:numRef>
              <c:f>Лист1!$B$2:$B$13</c:f>
              <c:numCache>
                <c:formatCode>0%</c:formatCode>
                <c:ptCount val="12"/>
                <c:pt idx="0">
                  <c:v>0.32000000000000051</c:v>
                </c:pt>
                <c:pt idx="1">
                  <c:v>0.41000000000000031</c:v>
                </c:pt>
                <c:pt idx="2">
                  <c:v>0.37000000000000038</c:v>
                </c:pt>
                <c:pt idx="3">
                  <c:v>0.48000000000000032</c:v>
                </c:pt>
                <c:pt idx="4">
                  <c:v>0.33000000000000057</c:v>
                </c:pt>
                <c:pt idx="5">
                  <c:v>0.43000000000000038</c:v>
                </c:pt>
                <c:pt idx="6">
                  <c:v>0.34000000000000008</c:v>
                </c:pt>
                <c:pt idx="7">
                  <c:v>0.48000000000000032</c:v>
                </c:pt>
                <c:pt idx="8">
                  <c:v>0.48000000000000032</c:v>
                </c:pt>
                <c:pt idx="9">
                  <c:v>0.47000000000000008</c:v>
                </c:pt>
                <c:pt idx="10">
                  <c:v>0.52</c:v>
                </c:pt>
                <c:pt idx="11">
                  <c:v>0.53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Частично сформированы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Лист1!$A$2:$A$13</c:f>
              <c:strCache>
                <c:ptCount val="12"/>
                <c:pt idx="0">
                  <c:v>Двигательная д-ть</c:v>
                </c:pt>
                <c:pt idx="1">
                  <c:v>ЗОЖ</c:v>
                </c:pt>
                <c:pt idx="2">
                  <c:v>Коммуникация</c:v>
                </c:pt>
                <c:pt idx="3">
                  <c:v>Воспр.х.лит-ры</c:v>
                </c:pt>
                <c:pt idx="4">
                  <c:v>Позн.-исслед</c:v>
                </c:pt>
                <c:pt idx="5">
                  <c:v>Конструирование</c:v>
                </c:pt>
                <c:pt idx="6">
                  <c:v>Изо дея-ть</c:v>
                </c:pt>
                <c:pt idx="7">
                  <c:v>Музыкальная</c:v>
                </c:pt>
                <c:pt idx="8">
                  <c:v>Игровая</c:v>
                </c:pt>
                <c:pt idx="9">
                  <c:v>Самообслуживание</c:v>
                </c:pt>
                <c:pt idx="10">
                  <c:v>Общение</c:v>
                </c:pt>
                <c:pt idx="11">
                  <c:v>ОБЖ</c:v>
                </c:pt>
              </c:strCache>
            </c:strRef>
          </c:cat>
          <c:val>
            <c:numRef>
              <c:f>Лист1!$C$2:$C$13</c:f>
              <c:numCache>
                <c:formatCode>0%</c:formatCode>
                <c:ptCount val="12"/>
                <c:pt idx="0">
                  <c:v>0.58000000000000007</c:v>
                </c:pt>
                <c:pt idx="1">
                  <c:v>0.52</c:v>
                </c:pt>
                <c:pt idx="2">
                  <c:v>0.45</c:v>
                </c:pt>
                <c:pt idx="3">
                  <c:v>0.47000000000000008</c:v>
                </c:pt>
                <c:pt idx="4">
                  <c:v>0.53</c:v>
                </c:pt>
                <c:pt idx="5">
                  <c:v>0.52</c:v>
                </c:pt>
                <c:pt idx="6">
                  <c:v>0.41000000000000031</c:v>
                </c:pt>
                <c:pt idx="7">
                  <c:v>0.52</c:v>
                </c:pt>
                <c:pt idx="8">
                  <c:v>0.4</c:v>
                </c:pt>
                <c:pt idx="9">
                  <c:v>0.28000000000000008</c:v>
                </c:pt>
                <c:pt idx="10">
                  <c:v>0.35000000000000031</c:v>
                </c:pt>
                <c:pt idx="11">
                  <c:v>0.33000000000000057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сформированы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Лист1!$A$2:$A$13</c:f>
              <c:strCache>
                <c:ptCount val="12"/>
                <c:pt idx="0">
                  <c:v>Двигательная д-ть</c:v>
                </c:pt>
                <c:pt idx="1">
                  <c:v>ЗОЖ</c:v>
                </c:pt>
                <c:pt idx="2">
                  <c:v>Коммуникация</c:v>
                </c:pt>
                <c:pt idx="3">
                  <c:v>Воспр.х.лит-ры</c:v>
                </c:pt>
                <c:pt idx="4">
                  <c:v>Позн.-исслед</c:v>
                </c:pt>
                <c:pt idx="5">
                  <c:v>Конструирование</c:v>
                </c:pt>
                <c:pt idx="6">
                  <c:v>Изо дея-ть</c:v>
                </c:pt>
                <c:pt idx="7">
                  <c:v>Музыкальная</c:v>
                </c:pt>
                <c:pt idx="8">
                  <c:v>Игровая</c:v>
                </c:pt>
                <c:pt idx="9">
                  <c:v>Самообслуживание</c:v>
                </c:pt>
                <c:pt idx="10">
                  <c:v>Общение</c:v>
                </c:pt>
                <c:pt idx="11">
                  <c:v>ОБЖ</c:v>
                </c:pt>
              </c:strCache>
            </c:strRef>
          </c:cat>
          <c:val>
            <c:numRef>
              <c:f>Лист1!$D$2:$D$13</c:f>
              <c:numCache>
                <c:formatCode>0%</c:formatCode>
                <c:ptCount val="12"/>
                <c:pt idx="0">
                  <c:v>0.1</c:v>
                </c:pt>
                <c:pt idx="1">
                  <c:v>7.0000000000000021E-2</c:v>
                </c:pt>
                <c:pt idx="2">
                  <c:v>0.18000000000000022</c:v>
                </c:pt>
                <c:pt idx="3">
                  <c:v>5.0000000000000024E-2</c:v>
                </c:pt>
                <c:pt idx="4">
                  <c:v>0.14000000000000001</c:v>
                </c:pt>
                <c:pt idx="5">
                  <c:v>5.0000000000000024E-2</c:v>
                </c:pt>
                <c:pt idx="6">
                  <c:v>0.23</c:v>
                </c:pt>
                <c:pt idx="7">
                  <c:v>0</c:v>
                </c:pt>
                <c:pt idx="8">
                  <c:v>0.12000000000000002</c:v>
                </c:pt>
                <c:pt idx="9">
                  <c:v>0.25</c:v>
                </c:pt>
                <c:pt idx="10">
                  <c:v>0.13</c:v>
                </c:pt>
                <c:pt idx="11">
                  <c:v>0.14000000000000001</c:v>
                </c:pt>
              </c:numCache>
            </c:numRef>
          </c:val>
        </c:ser>
        <c:axId val="76286592"/>
        <c:axId val="76292480"/>
      </c:barChart>
      <c:catAx>
        <c:axId val="76286592"/>
        <c:scaling>
          <c:orientation val="minMax"/>
        </c:scaling>
        <c:axPos val="b"/>
        <c:tickLblPos val="nextTo"/>
        <c:crossAx val="76292480"/>
        <c:crosses val="autoZero"/>
        <c:auto val="1"/>
        <c:lblAlgn val="ctr"/>
        <c:lblOffset val="100"/>
      </c:catAx>
      <c:valAx>
        <c:axId val="76292480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crossAx val="762865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Сформированы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Лист1!$A$2:$A$13</c:f>
              <c:strCache>
                <c:ptCount val="12"/>
                <c:pt idx="0">
                  <c:v>Двигательная д-ть</c:v>
                </c:pt>
                <c:pt idx="1">
                  <c:v>ЗОЖ</c:v>
                </c:pt>
                <c:pt idx="2">
                  <c:v>Коммуникация</c:v>
                </c:pt>
                <c:pt idx="3">
                  <c:v>Воспр.х.лит-ры</c:v>
                </c:pt>
                <c:pt idx="4">
                  <c:v>Позн.-исслед</c:v>
                </c:pt>
                <c:pt idx="5">
                  <c:v>Конструирование</c:v>
                </c:pt>
                <c:pt idx="6">
                  <c:v>Изо дея-ть</c:v>
                </c:pt>
                <c:pt idx="7">
                  <c:v>Музыкальная</c:v>
                </c:pt>
                <c:pt idx="8">
                  <c:v>Игровая</c:v>
                </c:pt>
                <c:pt idx="9">
                  <c:v>Самообслуживание</c:v>
                </c:pt>
                <c:pt idx="10">
                  <c:v>Общение</c:v>
                </c:pt>
                <c:pt idx="11">
                  <c:v>ОБЖ</c:v>
                </c:pt>
              </c:strCache>
            </c:strRef>
          </c:cat>
          <c:val>
            <c:numRef>
              <c:f>Лист1!$B$2:$B$13</c:f>
              <c:numCache>
                <c:formatCode>0%</c:formatCode>
                <c:ptCount val="12"/>
                <c:pt idx="0">
                  <c:v>0.56000000000000005</c:v>
                </c:pt>
                <c:pt idx="1">
                  <c:v>0.59</c:v>
                </c:pt>
                <c:pt idx="2">
                  <c:v>0.55000000000000004</c:v>
                </c:pt>
                <c:pt idx="3">
                  <c:v>0.56999999999999995</c:v>
                </c:pt>
                <c:pt idx="4">
                  <c:v>0.54</c:v>
                </c:pt>
                <c:pt idx="5">
                  <c:v>0.54</c:v>
                </c:pt>
                <c:pt idx="6">
                  <c:v>0.49000000000000032</c:v>
                </c:pt>
                <c:pt idx="7">
                  <c:v>0.65000000000000124</c:v>
                </c:pt>
                <c:pt idx="8">
                  <c:v>0.63000000000000111</c:v>
                </c:pt>
                <c:pt idx="9">
                  <c:v>0.65000000000000124</c:v>
                </c:pt>
                <c:pt idx="10">
                  <c:v>0.61000000000000065</c:v>
                </c:pt>
                <c:pt idx="11">
                  <c:v>0.63000000000000111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Частично сформированы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Лист1!$A$2:$A$13</c:f>
              <c:strCache>
                <c:ptCount val="12"/>
                <c:pt idx="0">
                  <c:v>Двигательная д-ть</c:v>
                </c:pt>
                <c:pt idx="1">
                  <c:v>ЗОЖ</c:v>
                </c:pt>
                <c:pt idx="2">
                  <c:v>Коммуникация</c:v>
                </c:pt>
                <c:pt idx="3">
                  <c:v>Воспр.х.лит-ры</c:v>
                </c:pt>
                <c:pt idx="4">
                  <c:v>Позн.-исслед</c:v>
                </c:pt>
                <c:pt idx="5">
                  <c:v>Конструирование</c:v>
                </c:pt>
                <c:pt idx="6">
                  <c:v>Изо дея-ть</c:v>
                </c:pt>
                <c:pt idx="7">
                  <c:v>Музыкальная</c:v>
                </c:pt>
                <c:pt idx="8">
                  <c:v>Игровая</c:v>
                </c:pt>
                <c:pt idx="9">
                  <c:v>Самообслуживание</c:v>
                </c:pt>
                <c:pt idx="10">
                  <c:v>Общение</c:v>
                </c:pt>
                <c:pt idx="11">
                  <c:v>ОБЖ</c:v>
                </c:pt>
              </c:strCache>
            </c:strRef>
          </c:cat>
          <c:val>
            <c:numRef>
              <c:f>Лист1!$C$2:$C$13</c:f>
              <c:numCache>
                <c:formatCode>0%</c:formatCode>
                <c:ptCount val="12"/>
                <c:pt idx="0">
                  <c:v>0.44</c:v>
                </c:pt>
                <c:pt idx="1">
                  <c:v>0.41000000000000031</c:v>
                </c:pt>
                <c:pt idx="2">
                  <c:v>0.43000000000000038</c:v>
                </c:pt>
                <c:pt idx="3">
                  <c:v>0.43000000000000038</c:v>
                </c:pt>
                <c:pt idx="4">
                  <c:v>0.45</c:v>
                </c:pt>
                <c:pt idx="5">
                  <c:v>0.46</c:v>
                </c:pt>
                <c:pt idx="6">
                  <c:v>0.51</c:v>
                </c:pt>
                <c:pt idx="7">
                  <c:v>0.35000000000000031</c:v>
                </c:pt>
                <c:pt idx="8">
                  <c:v>0.37000000000000038</c:v>
                </c:pt>
                <c:pt idx="9">
                  <c:v>0.35000000000000031</c:v>
                </c:pt>
                <c:pt idx="10">
                  <c:v>0.38000000000000056</c:v>
                </c:pt>
                <c:pt idx="11">
                  <c:v>0.37000000000000038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сформированы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Лист1!$A$2:$A$13</c:f>
              <c:strCache>
                <c:ptCount val="12"/>
                <c:pt idx="0">
                  <c:v>Двигательная д-ть</c:v>
                </c:pt>
                <c:pt idx="1">
                  <c:v>ЗОЖ</c:v>
                </c:pt>
                <c:pt idx="2">
                  <c:v>Коммуникация</c:v>
                </c:pt>
                <c:pt idx="3">
                  <c:v>Воспр.х.лит-ры</c:v>
                </c:pt>
                <c:pt idx="4">
                  <c:v>Позн.-исслед</c:v>
                </c:pt>
                <c:pt idx="5">
                  <c:v>Конструирование</c:v>
                </c:pt>
                <c:pt idx="6">
                  <c:v>Изо дея-ть</c:v>
                </c:pt>
                <c:pt idx="7">
                  <c:v>Музыкальная</c:v>
                </c:pt>
                <c:pt idx="8">
                  <c:v>Игровая</c:v>
                </c:pt>
                <c:pt idx="9">
                  <c:v>Самообслуживание</c:v>
                </c:pt>
                <c:pt idx="10">
                  <c:v>Общение</c:v>
                </c:pt>
                <c:pt idx="11">
                  <c:v>ОБЖ</c:v>
                </c:pt>
              </c:strCache>
            </c:strRef>
          </c:cat>
          <c:val>
            <c:numRef>
              <c:f>Лист1!$D$2:$D$13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2.0000000000000011E-2</c:v>
                </c:pt>
                <c:pt idx="3">
                  <c:v>0</c:v>
                </c:pt>
                <c:pt idx="4">
                  <c:v>1.0000000000000005E-2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1.0000000000000005E-2</c:v>
                </c:pt>
                <c:pt idx="11">
                  <c:v>0</c:v>
                </c:pt>
              </c:numCache>
            </c:numRef>
          </c:val>
        </c:ser>
        <c:axId val="76334208"/>
        <c:axId val="76335744"/>
      </c:barChart>
      <c:catAx>
        <c:axId val="76334208"/>
        <c:scaling>
          <c:orientation val="minMax"/>
        </c:scaling>
        <c:axPos val="b"/>
        <c:tickLblPos val="nextTo"/>
        <c:crossAx val="76335744"/>
        <c:crosses val="autoZero"/>
        <c:auto val="1"/>
        <c:lblAlgn val="ctr"/>
        <c:lblOffset val="100"/>
      </c:catAx>
      <c:valAx>
        <c:axId val="76335744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crossAx val="7633420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0.69993</cdr:x>
      <cdr:y>0.10829</cdr:y>
    </cdr:from>
    <cdr:to>
      <cdr:x>0.70505</cdr:x>
      <cdr:y>0.80386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rot="5400000">
          <a:off x="4128976" y="2788130"/>
          <a:ext cx="4287072" cy="4571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0.89194</cdr:x>
      <cdr:y>0.1316</cdr:y>
    </cdr:from>
    <cdr:to>
      <cdr:x>0.89212</cdr:x>
      <cdr:y>0.81545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rot="5400000">
          <a:off x="5857538" y="2917748"/>
          <a:ext cx="4214842" cy="158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214554"/>
            <a:ext cx="8786842" cy="2857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ПУБЛИЧНЫЙ ДОКЛАД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БЮДЖЕТНОГО ДОШКОЛЬНОГО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ОБРАЗОВАТЕЛЬНОГО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УЧРЕЖДЕНИЯ ДЕТСКИЙ САД № 5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«КОЛОКОЛЬЧИК»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ИТОГАМ </a:t>
            </a: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2021-2022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УЧЕБНОГО ГОДА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_10\Desktop\gk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3643314"/>
            <a:ext cx="4478204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5" name="Picture 1" descr="F:\DSC054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643314"/>
            <a:ext cx="4000527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1" descr="C:\Documents and Settings\User\Рабочий стол\Кулькова\20093_kolokolzi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182315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>
            <a:normAutofit fontScale="90000"/>
          </a:bodyPr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Достижения воспитанников</a:t>
            </a:r>
          </a:p>
        </p:txBody>
      </p:sp>
      <p:pic>
        <p:nvPicPr>
          <p:cNvPr id="56322" name="Picture 2" descr="C:\Users\User_10\Desktop\Диплом участника XIII Международной Акции Читаем детям о Великой Отечественной войне\Диплом участника XIII Международной Акции _Читаем детям о Великой Отечественной войне_ \Диплом_в формате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286124"/>
            <a:ext cx="1563809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Мои документы\Аттестация\Бычкова Н.М\Бычкова 2021\9a49b62cc370080c2ca6465ba02912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3143248"/>
            <a:ext cx="1528076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5" name="Picture 5" descr="D:\Мои документы\Аттестация\Бычкова Н.М\Бычкова 2021\1249241К1.1.2021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214686"/>
            <a:ext cx="1528511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6" name="Picture 6" descr="D:\Мои документы\Аттестация\Бычкова Н.М\Бычкова 2021\5eb30bbe958f771a1d3ddff0799f931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143248"/>
            <a:ext cx="1528076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2" name="Picture 2" descr="C:\Documents and Settings\User\Рабочий стол\Дипломы и грамоты 2021-2022\IMG-22c72af395acbfdcf9d98ad7209ca236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785794"/>
            <a:ext cx="2545973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7523" name="Picture 3" descr="C:\Documents and Settings\User\Рабочий стол\Дипломы и грамоты 2021-2022\20220420_1505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785794"/>
            <a:ext cx="2545973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7524" name="Picture 4" descr="C:\Documents and Settings\User\Рабочий стол\Дипломы и грамоты 2021-2022\16506966910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785794"/>
            <a:ext cx="2545969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Социальное партнерство учреждения.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401080" cy="550072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МКУК «ЦГДБ им. А.С.Пушкина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МБУ ДО «Станция юных натуралистов»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1" name="Picture 3" descr="C:\Documents and Settings\User\Рабочий стол\библиотек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357430"/>
            <a:ext cx="2916000" cy="38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User\Рабочий стол\СЮН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714620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Охрана и укрепление здоровья воспитанников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>
            <a:endCxn id="8" idx="0"/>
          </p:cNvCxnSpPr>
          <p:nvPr/>
        </p:nvCxnSpPr>
        <p:spPr>
          <a:xfrm rot="10800000" flipV="1">
            <a:off x="1893076" y="2071678"/>
            <a:ext cx="1750231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357818" y="2143116"/>
            <a:ext cx="1785950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214282" y="3286124"/>
            <a:ext cx="335758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 программных задач физического воспитания и развития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57356" y="1500174"/>
            <a:ext cx="54292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Физкультурно-оздоровительная работа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86050" y="4429132"/>
            <a:ext cx="371477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двигательного режима и активности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H="1">
            <a:off x="3500430" y="3357562"/>
            <a:ext cx="192882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5643570" y="3286124"/>
            <a:ext cx="31432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Сохранение и укрепление психического здоровья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34609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9"/>
            <a:ext cx="8229600" cy="642942"/>
          </a:xfrm>
        </p:spPr>
        <p:txBody>
          <a:bodyPr/>
          <a:lstStyle/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Характеристика территории ДОУ. Организация развивающей предметно- пространственной среды.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 3. Условия осуществления образовательного процесса</a:t>
            </a:r>
            <a:endParaRPr lang="ru-RU" dirty="0"/>
          </a:p>
        </p:txBody>
      </p:sp>
      <p:pic>
        <p:nvPicPr>
          <p:cNvPr id="3075" name="Picture 3" descr="C:\Documents and Settings\User\Рабочий стол\дети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Documents and Settings\User\Рабочий стол\дети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143380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Documents and Settings\User\Рабочий стол\дети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000504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Documents and Settings\User\Рабочий стол\дети 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428736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58204" cy="121444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Образовательный уровень педагогического состава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625" y="857231"/>
          <a:ext cx="8258176" cy="1249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544"/>
                <a:gridCol w="2064544"/>
                <a:gridCol w="2064544"/>
                <a:gridCol w="2064544"/>
              </a:tblGrid>
              <a:tr h="369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Образование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Высшее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в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т.ч. дошкольное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Среднее профессиональное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69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сего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ДОУ (кол-во)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69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ысшее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педагогическое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17/94%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                  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17/94%    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1/6%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 4.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Кадровый потенциал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2357431"/>
            <a:ext cx="90011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Квалификационный уровень педагогического состава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2643182"/>
          <a:ext cx="8286807" cy="32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067"/>
                <a:gridCol w="1591067"/>
                <a:gridCol w="1193301"/>
                <a:gridCol w="1325889"/>
                <a:gridCol w="1325889"/>
                <a:gridCol w="1259594"/>
              </a:tblGrid>
              <a:tr h="49579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Педагогический 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состав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Аттестованы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91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Высшая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категория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категория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СЗД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аттестованы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49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сего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педагогов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83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Старший воспитатель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38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оспитатели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83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Музыкальный руководитель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57158" y="5857892"/>
            <a:ext cx="842968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Все педагоги имеют курсовую подготовку по различным вопросам ФГОС ДО и работе с детьми с ограниченными возможностями здоровья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</a:bodyPr>
          <a:lstStyle/>
          <a:p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Реализация  годового плана работы ДОУ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647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использование возможностей разновозрастного сообщества детей для всестороннего развития личности воспитанников.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Формирование навыков безопасного поведения  у детей дошкольного возраста через систему игровых технологий.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Создание условий для поддержки инициативы воспитанников для свободного выбора вида деятельности в разновозрастных  общностях.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Развитие интеллектуально – творческого потенциала каждого воспитанника через реализацию принципа событийности</a:t>
            </a:r>
            <a:r>
              <a:rPr lang="ru-RU" sz="1800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3286116" y="5000636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072066" y="5072074"/>
            <a:ext cx="64294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2857488" y="4572008"/>
            <a:ext cx="350046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Формы работы с педагогами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00100" y="5500702"/>
            <a:ext cx="285752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Традиционные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00694" y="5500702"/>
            <a:ext cx="292895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Инновационные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428625"/>
            <a:ext cx="2928938" cy="1000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навыки безопасного поведения  у детей дошкольного возраста через систему игровых технологий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00375" y="428625"/>
            <a:ext cx="3071813" cy="1000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Создать условия для поддержки инициативы воспитанников через создание условий для свободного выбора вида деятельности в разновозрастных  общностях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07125" y="428624"/>
            <a:ext cx="2786062" cy="1000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интеллектуально – творческий потенциал каждого воспитанника через реализацию принципа событийности.</a:t>
            </a: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785813" y="0"/>
            <a:ext cx="685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cs typeface="Times New Roman" pitchFamily="18" charset="0"/>
              </a:rPr>
              <a:t>Мероприятия по реализации задач на </a:t>
            </a:r>
            <a:r>
              <a:rPr lang="ru-RU" b="1" dirty="0" smtClean="0">
                <a:cs typeface="Times New Roman" pitchFamily="18" charset="0"/>
              </a:rPr>
              <a:t>2021-2022 </a:t>
            </a:r>
            <a:r>
              <a:rPr lang="ru-RU" b="1" dirty="0">
                <a:cs typeface="Times New Roman" pitchFamily="18" charset="0"/>
              </a:rPr>
              <a:t>учебный год 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1143000" y="1500188"/>
            <a:ext cx="500063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214813" y="1500188"/>
            <a:ext cx="484187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358063" y="1500188"/>
            <a:ext cx="484187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2000250"/>
            <a:ext cx="3071802" cy="48577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Тематическая проверка: Содержание уголков ОБЖ</a:t>
            </a:r>
          </a:p>
          <a:p>
            <a:pPr lvl="0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Семинар – практикум: Здоровьесберегающие технологии на музыкальных занятиях (Рыжова Т.А.)</a:t>
            </a:r>
          </a:p>
          <a:p>
            <a:pPr lvl="0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Семинар – практикум: Развитие  познавательного интереса, интеллектуально – творческого потенциала каждого воспитанника через использование эффективных образовательные технологий (Уланова Г.И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Консультация: Эффективные технологии в познавательном развитии детей раннего возраста (</a:t>
            </a:r>
            <a:r>
              <a:rPr lang="ru-RU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Митянова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М.В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Консультация: Дидактические игры и пособия по формированию безопасного поведения детей младшего дошкольного возраста (Филатова О.В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Консультация: Использование интерактивной доски в образовательном процессе (Маринина Н.В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Консультация: Современные технологии сенсорного развития в работе с детьми раннего возраста в детском саду (Головкина О.П.)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43240" y="1928813"/>
            <a:ext cx="3000375" cy="49291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Семинар – практикум: Проекты: этапы реализации и оформление проектов. ( Корнишина С.Б.)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Цикл мероприятий в разновозрастных общностях: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Дорожные знаки (группа 6 и 4)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Совместной спортивное мероприятие «За здоровьем в детский сад» (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 и 2)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Совместная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экологическая прогулка «Вместе веселее»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 и 2)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86512" y="1928802"/>
            <a:ext cx="2643206" cy="49291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Тематическая проверка: Принцип событийности в РППС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Семинар – практикум: Умение выстраивать предметно – пространственную среду относительно развития воспитанников группы, их личных предпочтений и запросов (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Юнакова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О.Н) 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Консультация «Принцип событийности и его реализация в образовательном процессе» Григорьева И.А.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 – класс: Поддержка индивидуальности и инициативы воспитанников через создание совместных самодельных  игр и пособий (Бычкова Н.М.)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6357950" y="4365010"/>
            <a:ext cx="25003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541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--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Box 10"/>
          <p:cNvSpPr txBox="1">
            <a:spLocks noChangeArrowheads="1"/>
          </p:cNvSpPr>
          <p:nvPr/>
        </p:nvSpPr>
        <p:spPr bwMode="auto">
          <a:xfrm>
            <a:off x="428596" y="6215082"/>
            <a:ext cx="43594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Занятие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езопасное поведение в быту»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1" name="TextBox 11"/>
          <p:cNvSpPr txBox="1">
            <a:spLocks noChangeArrowheads="1"/>
          </p:cNvSpPr>
          <p:nvPr/>
        </p:nvSpPr>
        <p:spPr bwMode="auto">
          <a:xfrm>
            <a:off x="357158" y="3974244"/>
            <a:ext cx="38576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Занятие : «Безопасный интернет»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2" name="TextBox 12"/>
          <p:cNvSpPr txBox="1">
            <a:spLocks noChangeArrowheads="1"/>
          </p:cNvSpPr>
          <p:nvPr/>
        </p:nvSpPr>
        <p:spPr bwMode="auto">
          <a:xfrm>
            <a:off x="4607184" y="3222849"/>
            <a:ext cx="4188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Акция "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 без электричества".</a:t>
            </a:r>
          </a:p>
        </p:txBody>
      </p:sp>
      <p:sp>
        <p:nvSpPr>
          <p:cNvPr id="21514" name="Заголовок 1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Формирование  навыков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безопасного поведения  у детей дошкольного возраста через систему игровых технологий</a:t>
            </a:r>
          </a:p>
        </p:txBody>
      </p:sp>
      <p:pic>
        <p:nvPicPr>
          <p:cNvPr id="58371" name="Picture 3" descr="C:\Users\User_10\Desktop\Итоговый Педсовет 052022\1PJI4RzpezxSCdMuoX3gXQ5__2JYxYDPlM4WKw_Qs94dGdbPVULS2AisiK_FTn0efClDERbtiXFGx6iMIcz0w_A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184" y="3608628"/>
            <a:ext cx="4109671" cy="3085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 descr="C:\Users\User_10\Desktop\Итоговый Педсовет 052022\me8qkvlEzrO-lllRQ0o7WkfUZYHZr3Zi3YkUPkYoN4dIY4t6AkRDTSClfY8DDtdZlqXpa-J_YMqjsELy0nPZYmx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875" y="764704"/>
            <a:ext cx="3181515" cy="2386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3" name="Picture 5" descr="C:\Users\User_10\Desktop\Итоговый Педсовет 052022\f98Fp-Tzz78ilhhkKK84l42si3f8TFL-GOYrZb9q0Qy30j055mOsIYE5XE3Y1hj7p720KRmOnZnVn2I4pWFhs1U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214422"/>
            <a:ext cx="3657600" cy="2746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Поддержка инициативы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воспитанников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свободного выбора вида деятельности в разновозрастных  общностях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370044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Совместный мастер- 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3795936"/>
            <a:ext cx="406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Творческие занятия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 descr="C:\Users\User_10\Desktop\Итоговый Педсовет 052022\EkLixyBkjK2oix-jRECUoCYxGO24d5Zg6q5JBjj86_ynMp_hw9Zufk41LsMaxTikH0DvpxgtzsL8UU6pqxyKdX3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706321"/>
            <a:ext cx="3808701" cy="2856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3" name="Picture 3" descr="C:\Users\User_10\Desktop\Итоговый Педсовет 052022\LvGpaJbRspmiYIHkGxBBFx83KLplU1qG3HjaTjPv3lcoD60-FJf9NRLldcLpUn6gR2rICxsQKTSByM6Z3SoCu6V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495" y="692696"/>
            <a:ext cx="3785017" cy="2838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 descr="C:\Users\User_10\Desktop\Итоговый Педсовет 052022\3_rvRP4h6dFar4cKkyCu1BvVgiIfea4OR8gk_V-slE9jO3B5bWPKXcPLVxpH7ryS9tlLCuMkheFojdA4Fzjn6o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3786190"/>
            <a:ext cx="2162667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3" y="479715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Совместное спортивное занятие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интеллектуально – творческий потенциал каждого воспитанника через реализацию принципа событийности.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415014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Индивидуальные мини-музеи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3676351"/>
            <a:ext cx="4647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Игровое событие «Приключения в море»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15616" y="5382406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Событийность на прогулке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 descr="C:\Users\User_10\Desktop\Итоговый Педсовет 052022\AWpJ8zepqa8vmibj-e1LDiq1LStoESwXP6ectJEu2KvnXiSB4OWilZ1d-zYONH9OLKCyvdYH_uODuhXMQL3EUgJ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493" y="888335"/>
            <a:ext cx="3730361" cy="2797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7" name="Picture 3" descr="C:\Users\User_10\Desktop\Итоговый Педсовет 052022\CL0dQ6le0syBojmMyC2W_02I-RsS2L5aUKRbrAK-3XAME2j9tswPbRdLw6Z95h_gYw0RNABSxe0b9vEuzJbVcJm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928670"/>
            <a:ext cx="2700300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C:\Users\User_10\Desktop\Итоговый Педсовет 052022\2d-MQl-I4HgdXEmmYu7fzbhxW7Qy04S4UedYxNBsULqOV6JVck4xU7peIC8YVR93XLqn64KcWDpVX6bZUHYPLb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10806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114300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ЛИЦЕНЗИЯ НА ОБРАЗОВАТЕЛЬНУЮ ДЕЯТЕЛЬНОСТЬ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выдана Министерством образования Нижегородской области - Серия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52ЛО1 № 0001109 от  26.03.2013 г.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регистрационный №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166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428868"/>
            <a:ext cx="2643206" cy="40416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214554"/>
            <a:ext cx="2928958" cy="432414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285992"/>
            <a:ext cx="2835349" cy="415745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 1. Общая характеристика Учреждения.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86412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средств областного бюджета (субвенции) –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14 701,6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средств местного бюджета –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9 737,7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целевые средства областного бюджета –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338,5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средства от оказания платных образовательных услуг –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275,4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родительская плата –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2 636,4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lvl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учетом внесенных поправок субсидия на финансовое обеспечение выполнения муниципального задания на 2021 год составила 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24 439,3 тыс. руб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.,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исполнение –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24 439,3тыс. руб.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Раздел 5. Финансовые  ресурсы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учреждения </a:t>
            </a:r>
            <a:r>
              <a:rPr lang="ru-RU" b="1" dirty="0" smtClean="0"/>
              <a:t>и их использование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071934" y="3071810"/>
            <a:ext cx="1071570" cy="1264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58204" cy="505461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Анализ деятельности МБДОУ «Детский сад № 5» за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2021-2022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 учебный год показал, что учреждение имеет стабильный уровень функционирования.</a:t>
            </a:r>
          </a:p>
          <a:p>
            <a:pPr lvl="0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Задачи, поставленные перед коллективом, выполнены.</a:t>
            </a:r>
          </a:p>
          <a:p>
            <a:pPr lvl="0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Педагогов отличает творческий подход к работе, что сказывается на качестве деятельности всего учреждения в целом.</a:t>
            </a:r>
          </a:p>
          <a:p>
            <a:pPr lvl="0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Установлен высокий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уровень удовлетворенности участников образовательного процесса деятельностью образовательного учреждения.</a:t>
            </a:r>
          </a:p>
          <a:p>
            <a:pPr lvl="0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Педагоги  постоянно повышают свой профессиональный уровень, т.к. им предоставлены возможности для самообразования, для  поиска и  использования материалов, обеспечивающих реализацию Программы, в том числе в информационной среде (имеется доступ к интернету, собран  библиотечный фонд,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медиатека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регулярно приобретается методическая литература).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143668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2022-2023 учебном году коллектив будет разрабатывать следующую единую тему: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повышение профессиональной  компетентности педагогов в вопросе социально- коммуникативного развития воспитанников посредством  освоения технологии развивающего общения Н. П. Гришаевой, решая следующие задачи: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 Задача: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Освоить и начать внедрять технологии эффективной социализации и развивающего общения Н. П. Гришаевой.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 Задача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Разработать и внедрить модель РППС,  способствующей развивающему общению и эффективной  социализации.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  Задача: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Развивать у воспитанников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графомоторные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навыки  посредством  специальных игр и упражнений.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 Задача: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Приобрести интерактивное оборудование и обеспечить его эффективное использование в образовательном процессе.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 Задача: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Повысить показатель в области «Качество и управление дошкольного образования»  посредством разработки и использования в работе критериев качества.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Заключение. Перспективы и планы развития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625" y="5214938"/>
            <a:ext cx="8258175" cy="928687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за внимание !</a:t>
            </a:r>
            <a:endParaRPr lang="ru-RU" sz="35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r="1196" b="1207"/>
          <a:stretch/>
        </p:blipFill>
        <p:spPr bwMode="auto">
          <a:xfrm>
            <a:off x="428596" y="500042"/>
            <a:ext cx="8229600" cy="425491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ОРРГАНЫ ГОСУДАРСТВЕННО – ОБЩЕСТВЕННОГО УПРАВЛЕНИЯ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ОБЩЕЕ СОБРАНИЕ РАБОТНИКОВ УЧРЕЖДЕНИЯ:</a:t>
            </a:r>
          </a:p>
          <a:p>
            <a:pPr>
              <a:buNone/>
            </a:pPr>
            <a:endParaRPr lang="ru-RU" sz="1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Руководитель: председатель – Махаева Алла Владимировна, заведующий МБДОУ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Телефон руководителя: 8(83130)77375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mail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руководителя: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info@ds5.edusarov.ru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Адрес: Нижегородская обл., г. Саров, ул. Шверника  д.20.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ПЕДАГОГИЧЕСКИЙ СОВЕТ:</a:t>
            </a:r>
          </a:p>
          <a:p>
            <a:pPr>
              <a:buNone/>
            </a:pPr>
            <a:endParaRPr lang="ru-RU" sz="1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Руководитель: председатель – Махаева Алла Владимировна, заведующий МБДОУ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СОВЕТ УЧРЕЖДЕНИЯ:</a:t>
            </a:r>
          </a:p>
          <a:p>
            <a:pPr>
              <a:buNone/>
            </a:pPr>
            <a:endParaRPr lang="ru-RU" sz="1800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Руководитель: председатель – Махаева Алла Владимировна, заведующий МБДОУ</a:t>
            </a:r>
            <a:endParaRPr lang="ru-RU" sz="1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РЕАЛИЗУЕМЫЕ ОБРАЗОВАТЕЛЬНЫЕ ПРОГРАММЫ.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Мои документы\Аниме для призентаций\03252dbf81f02001e186d02f67edde2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857760"/>
            <a:ext cx="642942" cy="6429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 2. Особенности образовательного процесса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Рабочий стол\OOP 2021 EP_0_page-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142984"/>
            <a:ext cx="7641873" cy="54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ДОПОЛНИТЕЛЬНЫЕ ОБРАЗОВАТЕЛЬНЫЕ УСЛУГИ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58204" cy="5554683"/>
          </a:xfrm>
        </p:spPr>
        <p:txBody>
          <a:bodyPr>
            <a:no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Дополнительная общеобразовательная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общеразвивающая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программа физкультурно-оздоровительной направленности   "Школа мяча" для детей 4-5 лет; Руководитель: Черкесов И.А., инструктор по физической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Дополнительная общеобразовательная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общеразвивающая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программа физкультурно-оздоровительной направленности  "Школа мяча" для детей 5-6 лет; Руководитель: Черкесов И.А., инструктор по физической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Дополнительная общеобразовательная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общеразвивающая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программа физкультурно-оздоровительной направленности  "Школа мяча" для детей 6-7 лет; Руководитель: Черкесов И.А., инструктор по физической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культуре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Дополнительная общеобразовательная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общеразвивающая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программа социально-педагогической направленности  "Звуковой калейдоскоп" для детей 4-5 лет;  Руководитель: Митина О.А.,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Дополнительная общеобразовательная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общеразвивающая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программа социально-педагогической направленности  "Звуковой калейдоскоп" для детей 5-6 лет;  Руководитель: Митина О.А.,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Дополнительная общеобразовательная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общеразвивающая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программа социально-педагогической направленности  "Звуковой калейдоскоп" для детей 6 - 7 лет;  Руководитель: Митина О.А.,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Дополнительная общеобразовательная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общеразвивающая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программа художественной направленности "Ритмика" для детей 4-5 лет; Руководитель: Рыжова Т.А., музыкальный руководитель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Дополнительная общеобразовательная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общеразвивающая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программа художественной направленности  "Ритмика" для детей 5-6 лет;  Руководитель: Рыжова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Т.А.,музыкальный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руководитель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Дополнительная общеобразовательная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общеразвивающая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программа художественной направленности  "Ритмика" для детей 6-7 лет;  Руководитель: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Рыжова Т.А.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педагогического мониторинга индивидуального развития воспитанников в соответствии с ФГОС ДО.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260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обследовано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155 воспитанников</a:t>
            </a:r>
            <a:r>
              <a:rPr lang="ru-RU" sz="1800" dirty="0"/>
              <a:t>.</a:t>
            </a: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71472" y="5643578"/>
            <a:ext cx="7858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–сформированы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ч/с –частично сформированы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/с –не сформированы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8" y="1397000"/>
          <a:ext cx="8429680" cy="4203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6"/>
                <a:gridCol w="1622664"/>
                <a:gridCol w="1204240"/>
                <a:gridCol w="1204240"/>
                <a:gridCol w="1204240"/>
                <a:gridCol w="1204240"/>
                <a:gridCol w="1204240"/>
              </a:tblGrid>
              <a:tr h="58624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Физическое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Речевое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Познавательное развитие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Художественно-эстетическое развитие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Социально-коммуникативное развитие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6243"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Н.Г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Сформирован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6243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Частично сформирован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6243">
                <a:tc vMerge="1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сформирован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6243"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К.Г.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Сформирован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6243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Частично сформирован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6243">
                <a:tc vMerge="1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сформирован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F1051430-3070-8373-B1D5-B364B82A89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39416713"/>
              </p:ext>
            </p:extLst>
          </p:nvPr>
        </p:nvGraphicFramePr>
        <p:xfrm>
          <a:off x="107504" y="332656"/>
          <a:ext cx="8928992" cy="616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rot="5400000">
            <a:off x="-750925" y="3178967"/>
            <a:ext cx="421563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927868" y="3143248"/>
            <a:ext cx="414419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2678893" y="3250405"/>
            <a:ext cx="40719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65156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Сравнительный мониторинг мониторинг сентябрь 2021 г.  –  май 2022 г.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714356"/>
          <a:ext cx="8686800" cy="2928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357158" y="3786190"/>
          <a:ext cx="832964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58259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Итоговая сводная таблица показателей качества МКДО для групп ДОО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2021-2022 учебный 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63" y="928688"/>
          <a:ext cx="8229595" cy="5715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</a:tblGrid>
              <a:tr h="185737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Образовательные ориентиры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Образовательная программа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образовательной деятельности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Образовательный процесс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Образовательные условия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Условия получения образования для лиц с ОВЗ и инвалидами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Взаимодействие с родителями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Здоровье, безопасность и повседневный уход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и развитие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 значение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1444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педагогов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0019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администрации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4300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1234</TotalTime>
  <Words>936</Words>
  <PresentationFormat>Экран (4:3)</PresentationFormat>
  <Paragraphs>266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ПУБЛИЧНЫЙ ДОКЛАД МУНИЦИПАЛЬНОГО БЮДЖЕТНОГО ДОШКОЛЬНОГО ОБРАЗОВАТЕЛЬНОГО УЧРЕЖДЕНИЯ ДЕТСКИЙ САД № 5 «КОЛОКОЛЬЧИК» ПО ИТОГАМ 2021-2022 УЧЕБНОГО ГОДА</vt:lpstr>
      <vt:lpstr>ЛИЦЕНЗИЯ НА ОБРАЗОВАТЕЛЬНУЮ ДЕЯТЕЛЬНОСТЬ  выдана Министерством образования Нижегородской области - Серия 52ЛО1 № 0001109 от  26.03.2013 г.  регистрационный № 166</vt:lpstr>
      <vt:lpstr>ОРРГАНЫ ГОСУДАРСТВЕННО – ОБЩЕСТВЕННОГО УПРАВЛЕНИЯ</vt:lpstr>
      <vt:lpstr>РЕАЛИЗУЕМЫЕ ОБРАЗОВАТЕЛЬНЫЕ ПРОГРАММЫ.</vt:lpstr>
      <vt:lpstr>ДОПОЛНИТЕЛЬНЫЕ ОБРАЗОВАТЕЛЬНЫЕ УСЛУГИ</vt:lpstr>
      <vt:lpstr>Результаты педагогического мониторинга индивидуального развития воспитанников в соответствии с ФГОС ДО. </vt:lpstr>
      <vt:lpstr>Слайд 7</vt:lpstr>
      <vt:lpstr>Сравнительный мониторинг мониторинг сентябрь 2021 г.  –  май 2022 г.</vt:lpstr>
      <vt:lpstr>Итоговая сводная таблица показателей качества МКДО для групп ДОО  2021-2022 учебный год</vt:lpstr>
      <vt:lpstr>Достижения воспитанников</vt:lpstr>
      <vt:lpstr>Социальное партнерство учреждения.   </vt:lpstr>
      <vt:lpstr>Охрана и укрепление здоровья воспитанников </vt:lpstr>
      <vt:lpstr>  </vt:lpstr>
      <vt:lpstr>Образовательный уровень педагогического состава   </vt:lpstr>
      <vt:lpstr>Реализация  годового плана работы ДОУ  </vt:lpstr>
      <vt:lpstr>Слайд 16</vt:lpstr>
      <vt:lpstr>Формирование  навыков безопасного поведения  у детей дошкольного возраста через систему игровых технологий</vt:lpstr>
      <vt:lpstr>Поддержка инициативы воспитанников для свободного выбора вида деятельности в разновозрастных  общностях</vt:lpstr>
      <vt:lpstr>Развитие интеллектуально – творческий потенциал каждого воспитанника через реализацию принципа событийности.</vt:lpstr>
      <vt:lpstr>Слайд 20</vt:lpstr>
      <vt:lpstr>Выводы: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User_10</dc:creator>
  <cp:lastModifiedBy>BoSS</cp:lastModifiedBy>
  <cp:revision>126</cp:revision>
  <dcterms:created xsi:type="dcterms:W3CDTF">2017-09-11T06:28:56Z</dcterms:created>
  <dcterms:modified xsi:type="dcterms:W3CDTF">2024-03-01T06:50:11Z</dcterms:modified>
</cp:coreProperties>
</file>