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9" r:id="rId5"/>
    <p:sldId id="267" r:id="rId6"/>
    <p:sldId id="273" r:id="rId7"/>
    <p:sldId id="285" r:id="rId8"/>
    <p:sldId id="263" r:id="rId9"/>
    <p:sldId id="264" r:id="rId10"/>
    <p:sldId id="265" r:id="rId11"/>
    <p:sldId id="268" r:id="rId12"/>
    <p:sldId id="266" r:id="rId13"/>
    <p:sldId id="281" r:id="rId14"/>
    <p:sldId id="282" r:id="rId15"/>
    <p:sldId id="283" r:id="rId16"/>
    <p:sldId id="284" r:id="rId17"/>
    <p:sldId id="278" r:id="rId18"/>
    <p:sldId id="269" r:id="rId19"/>
    <p:sldId id="275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7;&#1072;&#1075;&#1088;&#1091;&#1079;&#1082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Мониторинг детской деятельности за 2019 - 2020 г.г.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Лист1!$A$2:$C$2</c:f>
              <c:strCache>
                <c:ptCount val="1"/>
                <c:pt idx="0">
                  <c:v>Начало года Сформирован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Лист1!$D$1:$H$1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Социально-коммуникативное развитие</c:v>
                </c:pt>
              </c:strCache>
            </c:strRef>
          </c:cat>
          <c:val>
            <c:numRef>
              <c:f>Лист1!$D$2:$H$2</c:f>
              <c:numCache>
                <c:formatCode>0%</c:formatCode>
                <c:ptCount val="5"/>
                <c:pt idx="0">
                  <c:v>0.45</c:v>
                </c:pt>
                <c:pt idx="1">
                  <c:v>0.2</c:v>
                </c:pt>
                <c:pt idx="2">
                  <c:v>0.25</c:v>
                </c:pt>
                <c:pt idx="3">
                  <c:v>0.21000000000000021</c:v>
                </c:pt>
                <c:pt idx="4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4-4643-A860-AAE30EA6C54D}"/>
            </c:ext>
          </c:extLst>
        </c:ser>
        <c:ser>
          <c:idx val="1"/>
          <c:order val="1"/>
          <c:tx>
            <c:strRef>
              <c:f>Лист1!$A$3:$C$3</c:f>
              <c:strCache>
                <c:ptCount val="1"/>
                <c:pt idx="0">
                  <c:v>Начало года Частично сформирован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Лист1!$D$1:$H$1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Социально-коммуникативное развитие</c:v>
                </c:pt>
              </c:strCache>
            </c:strRef>
          </c:cat>
          <c:val>
            <c:numRef>
              <c:f>Лист1!$D$3:$H$3</c:f>
              <c:numCache>
                <c:formatCode>0%</c:formatCode>
                <c:ptCount val="5"/>
                <c:pt idx="0">
                  <c:v>0.51</c:v>
                </c:pt>
                <c:pt idx="1">
                  <c:v>0.61000000000000065</c:v>
                </c:pt>
                <c:pt idx="2">
                  <c:v>0.52</c:v>
                </c:pt>
                <c:pt idx="3">
                  <c:v>0.66000000000000614</c:v>
                </c:pt>
                <c:pt idx="4">
                  <c:v>0.59000000000000064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4-4643-A860-AAE30EA6C54D}"/>
            </c:ext>
          </c:extLst>
        </c:ser>
        <c:ser>
          <c:idx val="2"/>
          <c:order val="2"/>
          <c:tx>
            <c:strRef>
              <c:f>Лист1!$A$4:$C$4</c:f>
              <c:strCache>
                <c:ptCount val="1"/>
                <c:pt idx="0">
                  <c:v>Начало года Несформирован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Лист1!$D$1:$H$1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Социально-коммуникативное развитие</c:v>
                </c:pt>
              </c:strCache>
            </c:strRef>
          </c:cat>
          <c:val>
            <c:numRef>
              <c:f>Лист1!$D$4:$H$4</c:f>
              <c:numCache>
                <c:formatCode>0%</c:formatCode>
                <c:ptCount val="5"/>
                <c:pt idx="0">
                  <c:v>4.0000000000000112E-2</c:v>
                </c:pt>
                <c:pt idx="1">
                  <c:v>0.19000000000000064</c:v>
                </c:pt>
                <c:pt idx="2">
                  <c:v>0.23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14-4643-A860-AAE30EA6C54D}"/>
            </c:ext>
          </c:extLst>
        </c:ser>
        <c:ser>
          <c:idx val="3"/>
          <c:order val="3"/>
          <c:tx>
            <c:strRef>
              <c:f>Лист1!$A$5:$C$5</c:f>
              <c:strCache>
                <c:ptCount val="1"/>
                <c:pt idx="0">
                  <c:v>Конец года Сформирован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Лист1!$D$1:$H$1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Социально-коммуникативное развитие</c:v>
                </c:pt>
              </c:strCache>
            </c:strRef>
          </c:cat>
          <c:val>
            <c:numRef>
              <c:f>Лист1!$D$5:$H$5</c:f>
              <c:numCache>
                <c:formatCode>0%</c:formatCode>
                <c:ptCount val="5"/>
                <c:pt idx="0">
                  <c:v>0.66000000000000614</c:v>
                </c:pt>
                <c:pt idx="1">
                  <c:v>0.48000000000000032</c:v>
                </c:pt>
                <c:pt idx="2">
                  <c:v>0.53</c:v>
                </c:pt>
                <c:pt idx="3">
                  <c:v>0.60000000000000064</c:v>
                </c:pt>
                <c:pt idx="4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14-4643-A860-AAE30EA6C54D}"/>
            </c:ext>
          </c:extLst>
        </c:ser>
        <c:ser>
          <c:idx val="4"/>
          <c:order val="4"/>
          <c:tx>
            <c:strRef>
              <c:f>Лист1!$A$6:$C$6</c:f>
              <c:strCache>
                <c:ptCount val="1"/>
                <c:pt idx="0">
                  <c:v>Конец года Частично сформирован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Лист1!$D$1:$H$1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Социально-коммуникативное развитие</c:v>
                </c:pt>
              </c:strCache>
            </c:strRef>
          </c:cat>
          <c:val>
            <c:numRef>
              <c:f>Лист1!$D$6:$H$6</c:f>
              <c:numCache>
                <c:formatCode>0%</c:formatCode>
                <c:ptCount val="5"/>
                <c:pt idx="0">
                  <c:v>0.34000000000000158</c:v>
                </c:pt>
                <c:pt idx="1">
                  <c:v>0.51</c:v>
                </c:pt>
                <c:pt idx="2">
                  <c:v>0.46</c:v>
                </c:pt>
                <c:pt idx="3">
                  <c:v>0.4</c:v>
                </c:pt>
                <c:pt idx="4">
                  <c:v>0.65000000000000546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14-4643-A860-AAE30EA6C54D}"/>
            </c:ext>
          </c:extLst>
        </c:ser>
        <c:ser>
          <c:idx val="5"/>
          <c:order val="5"/>
          <c:tx>
            <c:strRef>
              <c:f>Лист1!$A$7:$C$7</c:f>
              <c:strCache>
                <c:ptCount val="1"/>
                <c:pt idx="0">
                  <c:v>Конец года Несформирован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Лист1!$D$1:$H$1</c:f>
              <c:strCache>
                <c:ptCount val="5"/>
                <c:pt idx="0">
                  <c:v>Физическое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  <c:pt idx="4">
                  <c:v>Социально-коммуникативное развитие</c:v>
                </c:pt>
              </c:strCache>
            </c:strRef>
          </c:cat>
          <c:val>
            <c:numRef>
              <c:f>Лист1!$D$7:$H$7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14-4643-A860-AAE30EA6C54D}"/>
            </c:ext>
          </c:extLst>
        </c:ser>
        <c:gapWidth val="219"/>
        <c:overlap val="-27"/>
        <c:axId val="170671488"/>
        <c:axId val="37397632"/>
      </c:barChart>
      <c:catAx>
        <c:axId val="170671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97632"/>
        <c:crosses val="autoZero"/>
        <c:auto val="1"/>
        <c:lblAlgn val="ctr"/>
        <c:lblOffset val="100"/>
      </c:catAx>
      <c:valAx>
        <c:axId val="37397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67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786842" cy="2857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ПУБЛИЧНЫЙ ДОКЛАД</a:t>
            </a:r>
            <a:br>
              <a:rPr lang="ru-RU" b="1" dirty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БЮДЖЕТНОГО ДОШКОЛЬНОГО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УЧРЕЖДЕНИЯ ДЕТСКИЙ САД № 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«КОЛОКОЛЬЧИК»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УЧЕБНОГО ГОДА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_10\Desktop\g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47820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5" name="Picture 1" descr="F:\DSC05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4000527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 descr="C:\Documents and Settings\User\Рабочий стол\Кулькова\20093_kolokolz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8231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9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Характеристика территории ДОУ. Организация развивающей предметно- пространственной среды.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3. Условия осуществления образовательного процесса</a:t>
            </a:r>
            <a:endParaRPr lang="ru-RU" dirty="0"/>
          </a:p>
        </p:txBody>
      </p:sp>
      <p:pic>
        <p:nvPicPr>
          <p:cNvPr id="28675" name="Picture 3" descr="D:\Мои документы\Фото\лето 2017\IMG_20170725_085248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85860"/>
            <a:ext cx="2928958" cy="1647539"/>
          </a:xfrm>
          <a:prstGeom prst="rect">
            <a:avLst/>
          </a:prstGeom>
          <a:noFill/>
        </p:spPr>
      </p:pic>
      <p:pic>
        <p:nvPicPr>
          <p:cNvPr id="28676" name="Picture 4" descr="D:\Мои документы\Фото\Маркеры 261115\DSC04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071702" cy="1553777"/>
          </a:xfrm>
          <a:prstGeom prst="rect">
            <a:avLst/>
          </a:prstGeom>
          <a:noFill/>
        </p:spPr>
      </p:pic>
      <p:pic>
        <p:nvPicPr>
          <p:cNvPr id="28678" name="Picture 6" descr="D:\Мои документы\Фото\2015-03-31 Юшкова среда ап\2015-04-01\DSC0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00372"/>
            <a:ext cx="2298662" cy="1723996"/>
          </a:xfrm>
          <a:prstGeom prst="rect">
            <a:avLst/>
          </a:prstGeom>
          <a:noFill/>
        </p:spPr>
      </p:pic>
      <p:pic>
        <p:nvPicPr>
          <p:cNvPr id="28679" name="Picture 7" descr="D:\Мои документы\Фото\2015-07-30 Среда лето\DSC04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786322"/>
            <a:ext cx="3471009" cy="1951025"/>
          </a:xfrm>
          <a:prstGeom prst="rect">
            <a:avLst/>
          </a:prstGeom>
          <a:noFill/>
        </p:spPr>
      </p:pic>
      <p:pic>
        <p:nvPicPr>
          <p:cNvPr id="28680" name="Picture 8" descr="D:\Мои документы\Фото\2015-07-30 Среда лето\DSC041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86322"/>
            <a:ext cx="3286148" cy="1847117"/>
          </a:xfrm>
          <a:prstGeom prst="rect">
            <a:avLst/>
          </a:prstGeom>
          <a:noFill/>
        </p:spPr>
      </p:pic>
      <p:pic>
        <p:nvPicPr>
          <p:cNvPr id="12" name="Picture 1" descr="I:\к отчету 2020\Tjnl0SspN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214422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I:\к отчету 2020\D-JjiN7A6Q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429388" y="3143248"/>
            <a:ext cx="1993364" cy="149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2144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Образовательный уровень педагогического состава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857231"/>
          <a:ext cx="8258176" cy="22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44"/>
                <a:gridCol w="2064544"/>
                <a:gridCol w="2064544"/>
                <a:gridCol w="2064544"/>
              </a:tblGrid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Образование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педагогическое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т.ч. дошкольное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не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 по ДОУ (кол-во)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16/100%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16/100%   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высшее не педагогическое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63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среднее специальное педагогическое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214687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Квалификационный уровень педагогического состава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3571877"/>
          <a:ext cx="8572560" cy="278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432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Аттестованы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высшая категория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категория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Без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 педагогов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старшие 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0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музыкальные руководители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6286521"/>
            <a:ext cx="842968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 педагоги имеют курсовую подготовку по различным вопросам ФГОС ДО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Реализация  годового плана работы ДОУ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Создание условий в ДОУ для всестороннего и гармоничного развития личности ребенка в соответствии с ФГОС ДО.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Развитие физических качеств у детей раннего и дошкольного возраста во взаимодействии с семьей.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Ознакомления с декоративно – прикладным искусством Нижегородской области.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3.Формирование коммуникативной компетентности  воспитанников ДОУ.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286116" y="500063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6" y="507207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786050" y="4357694"/>
            <a:ext cx="350046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работы с педагогами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5500702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5500702"/>
            <a:ext cx="292895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28625"/>
            <a:ext cx="292893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 у детей раннего и дошкольного возраста во взаимодействии с семьей.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75" y="428625"/>
            <a:ext cx="3071813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Формирование нравственно – патриотических качеств через ознакомление с декоративно – прикладным искусством Нижегородской области.</a:t>
            </a:r>
            <a:endParaRPr lang="ru-RU" sz="13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428625"/>
            <a:ext cx="27860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компетентности  воспитанников ДОУ через совершенствование работы в разновозрастных общностях детей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785813" y="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Мероприятия по реализации задач на 2019-2020 учебный год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143000" y="1500188"/>
            <a:ext cx="50006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3" y="1500188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58063" y="1500188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000250"/>
            <a:ext cx="3000375" cy="485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Консультация: 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Взаимодействие педагогов ДОУ и родителей по вопросам нравственного воспитания в детском саду и дома».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Родители  и дети дошкольного возраста приняли активное участие в следующих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спортивных мероприятиях: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«Всероссийском Дне бега»;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Малышиада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- 2019»;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«Лыжне России»;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«Папа, мама, я – спортивная семья»;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совместный досуг с родителями, посвященный «Дню защитника Отечества».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13" y="1928813"/>
            <a:ext cx="3000375" cy="4929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Семинары – практикумы: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«Этапы обучения  детей элементам  Городецкой росписи» 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«Ознакомление с декоративно – прикладным искусством Нижегородской области» 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: «Использование элементов театра в дизайне группы».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Совместная игровая деятельность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«Крошки - матрешки» (подготовительная, младшая группы).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Открытое занятие на разновозрастной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группе по конструированию (средняя и подготовительная группы)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25" y="1928813"/>
            <a:ext cx="3000375" cy="4929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Семинар – практикум: 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компетентности  детей раннего возраста в игровой деятельности».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Консультации: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«Методические игры и пособия по активизации навыков общения у детей раннего возраста»,  «Дошкольник и книга», «Литературное воспитание ребенка «.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Образовательные события: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«Карта детского сада»,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подружка», «Книга добрых дел» (старшая, подготовительная, младшая группа)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Совместный мастер – класс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«Украшения для елочки» (подготовительная и младшая группы) персональный мастер – класс «Объемные геометрические фигуры»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Совместная прогулка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«Вместе веселее» (старшая, подготовительная, младшие группы)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 у детей раннего и дошкольного возраста во взаимодействии с семьей.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143636" y="6215082"/>
            <a:ext cx="2786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«Лыжня России»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 rot="10800000" flipV="1">
            <a:off x="642910" y="3286124"/>
            <a:ext cx="3143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Совместный досуг с детьми</a:t>
            </a:r>
          </a:p>
          <a:p>
            <a:pPr algn="ctr"/>
            <a:r>
              <a:rPr lang="ru-RU" sz="1400" dirty="0">
                <a:cs typeface="Times New Roman" pitchFamily="18" charset="0"/>
              </a:rPr>
              <a:t> раннего возраста</a:t>
            </a: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5357818" y="3357562"/>
            <a:ext cx="2714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«Школа </a:t>
            </a:r>
            <a:r>
              <a:rPr lang="ru-RU" sz="1400" dirty="0" err="1" smtClean="0">
                <a:cs typeface="Times New Roman" pitchFamily="18" charset="0"/>
              </a:rPr>
              <a:t>Рогатома</a:t>
            </a:r>
            <a:r>
              <a:rPr lang="ru-RU" sz="1400" dirty="0" smtClean="0">
                <a:cs typeface="Times New Roman" pitchFamily="18" charset="0"/>
              </a:rPr>
              <a:t> по футболу5+»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0" y="6143644"/>
            <a:ext cx="194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«День бега»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51202" name="Picture 2" descr="F:\Мои документы\Downloads\lO22FQ39q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714752"/>
            <a:ext cx="189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I:\к отчету 2020\j9-gK2fn8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2857520" cy="215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 descr="F:\Мои документы\Downloads\G1yYyuN1T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368798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C:\Documents and Settings\User\Рабочий стол\MwL6Twh4dq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00504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5" descr="F:\Мои документы\Downloads\nwsgurhp-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78579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071802" y="6143644"/>
            <a:ext cx="2571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Спортивный досуг детей дошкольного возраста</a:t>
            </a:r>
            <a:endParaRPr lang="ru-RU" sz="1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нравственно – патриотических качеств через ознакомление с декоративно – прикладным искусством Нижегородской области.</a:t>
            </a:r>
            <a:endParaRPr lang="ru-RU" sz="1800" b="1" dirty="0"/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57158" y="3714752"/>
            <a:ext cx="2643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Игра – занятие с </a:t>
            </a:r>
            <a:r>
              <a:rPr lang="ru-RU" sz="1400" dirty="0">
                <a:cs typeface="Times New Roman" pitchFamily="18" charset="0"/>
              </a:rPr>
              <a:t>детьми</a:t>
            </a:r>
          </a:p>
          <a:p>
            <a:pPr algn="ctr"/>
            <a:r>
              <a:rPr lang="ru-RU" sz="1400" dirty="0">
                <a:cs typeface="Times New Roman" pitchFamily="18" charset="0"/>
              </a:rPr>
              <a:t> раннего возраста</a:t>
            </a: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6643702" y="4572008"/>
            <a:ext cx="19287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Проектная деятельность на раннем возрасте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785813" y="6286500"/>
            <a:ext cx="1947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Знакомство с Городецкой росписью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52226" name="Picture 2" descr="C:\Documents and Settings\User\Рабочий стол\H12NEQr46Ys.jpg"/>
          <p:cNvPicPr>
            <a:picLocks noChangeAspect="1" noChangeArrowheads="1"/>
          </p:cNvPicPr>
          <p:nvPr/>
        </p:nvPicPr>
        <p:blipFill>
          <a:blip r:embed="rId2" cstate="print"/>
          <a:srcRect l="9767" t="2480" r="5121"/>
          <a:stretch>
            <a:fillRect/>
          </a:stretch>
        </p:blipFill>
        <p:spPr bwMode="auto">
          <a:xfrm>
            <a:off x="357158" y="714356"/>
            <a:ext cx="4357718" cy="28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 descr="C:\Documents and Settings\User\Рабочий стол\KznpyH8DI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85794"/>
            <a:ext cx="2066346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C:\Documents and Settings\User\Рабочий стол\c-3F0jOUunw.jpg"/>
          <p:cNvPicPr>
            <a:picLocks noChangeAspect="1" noChangeArrowheads="1"/>
          </p:cNvPicPr>
          <p:nvPr/>
        </p:nvPicPr>
        <p:blipFill>
          <a:blip r:embed="rId4" cstate="print"/>
          <a:srcRect l="14351" t="2835"/>
          <a:stretch>
            <a:fillRect/>
          </a:stretch>
        </p:blipFill>
        <p:spPr bwMode="auto">
          <a:xfrm>
            <a:off x="2571736" y="4071942"/>
            <a:ext cx="3837058" cy="244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к отчету 2020\D-JjiN7A6Q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714356"/>
            <a:ext cx="2945870" cy="2209403"/>
          </a:xfrm>
          <a:effectLst>
            <a:softEdge rad="112500"/>
          </a:effectLst>
        </p:spPr>
      </p:pic>
      <p:pic>
        <p:nvPicPr>
          <p:cNvPr id="7" name="Picture 2" descr="C:\Documents and Settings\User\Рабочий стол\Кулькова\gpUxY3r3v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3497937" cy="196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Кулькова\1l1pEYAYv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714356"/>
            <a:ext cx="2333641" cy="17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Рабочий стол\Кулькова\VotQGNR2y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714356"/>
            <a:ext cx="2357959" cy="176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User\Рабочий стол\Кулькова\opXqnokwl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4"/>
            <a:ext cx="3683056" cy="207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28625" y="578643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Совместная игровая деятельность</a:t>
            </a:r>
          </a:p>
          <a:p>
            <a:pPr algn="ctr"/>
            <a:r>
              <a:rPr lang="ru-RU" sz="1400">
                <a:cs typeface="Times New Roman" pitchFamily="18" charset="0"/>
              </a:rPr>
              <a:t>«Крошки - матрешки»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500063" y="3000375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Образовательное событие </a:t>
            </a:r>
          </a:p>
          <a:p>
            <a:pPr algn="ctr"/>
            <a:r>
              <a:rPr lang="ru-RU" sz="1400">
                <a:cs typeface="Times New Roman" pitchFamily="18" charset="0"/>
              </a:rPr>
              <a:t>«Поймай ветер»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4286250" y="27860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Образовательное событие </a:t>
            </a:r>
          </a:p>
          <a:p>
            <a:pPr algn="ctr"/>
            <a:r>
              <a:rPr lang="ru-RU" sz="1400">
                <a:cs typeface="Times New Roman" pitchFamily="18" charset="0"/>
              </a:rPr>
              <a:t>«Карта детского сада. Навигация»</a:t>
            </a: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929188" y="585787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Образовательное событие </a:t>
            </a:r>
          </a:p>
          <a:p>
            <a:pPr algn="ctr"/>
            <a:r>
              <a:rPr lang="ru-RU" sz="1400">
                <a:cs typeface="Times New Roman" pitchFamily="18" charset="0"/>
              </a:rPr>
              <a:t>«Книга добрых дел»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1514" name="Заголовок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компетентности  воспитанников через совершенствование работы в разновозрастных общностях детей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User\Рабочий стол\Кулькова\E5wPvEWEDW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42852"/>
            <a:ext cx="2357454" cy="1766885"/>
          </a:xfrm>
          <a:effectLst>
            <a:softEdge rad="112500"/>
          </a:effectLst>
        </p:spPr>
      </p:pic>
      <p:pic>
        <p:nvPicPr>
          <p:cNvPr id="6" name="Picture 3" descr="C:\Documents and Settings\User\Рабочий стол\Кулькова\qwRM6X4W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686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User\Рабочий стол\Кулькова\Lk43aBM3f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881333" cy="21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715125" y="5857875"/>
            <a:ext cx="2143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Конкурс ОГИБДД МУ МВД по ЗАТО Сарову «Полицейский дядя Степа»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8434" name="Picture 2" descr="I:\к отчету 2020\9rotCuqUc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89236"/>
            <a:ext cx="2571768" cy="166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User\Рабочий стол\Кулькова\cSJRpbzga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57166"/>
            <a:ext cx="2964724" cy="211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Documents and Settings\User\Рабочий стол\Кулькова\ZTVA04hJNj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357562"/>
            <a:ext cx="2214578" cy="295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142875" y="6500813"/>
            <a:ext cx="3214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Times New Roman" pitchFamily="18" charset="0"/>
              </a:rPr>
              <a:t>Мама, папа, я – спортивная семья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3571875" y="6429375"/>
            <a:ext cx="300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Акция «Елочка, живая иголочка»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6215063" y="2643188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Акция «12 июня – день России»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357188" y="3857625"/>
            <a:ext cx="2857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ОБЦ «Здоровье» «Навстречу Победе»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7661" name="TextBox 16"/>
          <p:cNvSpPr txBox="1">
            <a:spLocks noChangeArrowheads="1"/>
          </p:cNvSpPr>
          <p:nvPr/>
        </p:nvSpPr>
        <p:spPr bwMode="auto">
          <a:xfrm>
            <a:off x="500063" y="1857375"/>
            <a:ext cx="2357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Лыжня России</a:t>
            </a:r>
          </a:p>
        </p:txBody>
      </p:sp>
      <p:sp>
        <p:nvSpPr>
          <p:cNvPr id="27662" name="TextBox 17"/>
          <p:cNvSpPr txBox="1">
            <a:spLocks noChangeArrowheads="1"/>
          </p:cNvSpPr>
          <p:nvPr/>
        </p:nvSpPr>
        <p:spPr bwMode="auto">
          <a:xfrm>
            <a:off x="3214688" y="2786063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Футбольный турнир </a:t>
            </a:r>
          </a:p>
          <a:p>
            <a:pPr algn="ctr"/>
            <a:r>
              <a:rPr lang="ru-RU" sz="1400">
                <a:cs typeface="Times New Roman" pitchFamily="18" charset="0"/>
              </a:rPr>
              <a:t>«Прорыв - 2020г»</a:t>
            </a:r>
          </a:p>
        </p:txBody>
      </p:sp>
      <p:pic>
        <p:nvPicPr>
          <p:cNvPr id="7169" name="Picture 1" descr="I:\к отчету 2020\czR0s4VaD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71480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Финансирование учреждения в 2019 году осуществлялось из следующих источников: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 областного бюджета (субвенции) 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13 702,38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тыс. руб.;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 местного бюджета 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9 337,58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тыс.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целевые средства областного бюджета 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354,84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средства от оказания платных образовательных услуг 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363,62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тыс.руб.,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родительская плата 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2 486,93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учетом внесенных поправок субсидия на финансовое обеспечение выполнения муниципального задания на 2019 год составила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22 844,22 тыс. 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исполнение 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22 844,22тыс.руб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5. Финансовые  ресурсы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/>
              <a:t>и их использование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43372" y="3786190"/>
            <a:ext cx="1071570" cy="1264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деятельности МБДОУ «Детский сад № 5»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учебный год показал, что учреждение имеет стабильный уровень функционирования.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Задачи, поставленные перед коллективом, выполнены.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 отличает творческий подход к работе, что сказывается на качестве деятельности всего учреждения в целом.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 высокий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удовлетворенности участников образовательного процесса деятельностью образовательного учреждения.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 постоянно повышают свой профессиональный уровень, т.к. им предоставлены возможности для самообразования, для  поиска и  использования материалов, обеспечивающих реализацию Программы, в том числе в информационной среде (имеется доступ к интернету, собран  библиотечный фонд,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регулярно приобретается методическая литература).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143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ЛИЦЕНЗИЯ НА ОБРАЗОВАТЕЛЬНУЮ ДЕЯТЕЛЬНОСТЬ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выдана Министерством образования Нижегородской области - Серия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52ЛО1 № 0001109 от  26.03.2013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регистрационный №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166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643206" cy="40416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2928958" cy="43241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835349" cy="41574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1. Общая характеристика Учреждения.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результатам педагогического мониторинга, а так же по результатам педагогического анкетирования, мы поставили  перед собой следующие годовые 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использование возможностей разновозрастного сообщества детей для всестороннего развития личности воспитанников.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Совершенствование работы по формированию у родителей и воспитанников мотивации к здоровому образу жизни.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Использование современных образовательных технологий речевого развития.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Развитие познавательного интереса через проектно – исследовательскую деятельность в разновозрастных общностях детей.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Заключение. Перспективы и планы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ОРРГАНЫ ГОСУДАРСТВЕННО – ОБЩЕСТВЕННОГО УПРАВЛЕНИЯ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ОБЩЕЕ СОБРАНИЕ РАБОТНИКОВ УЧРЕЖДЕНИЯ: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руководителя: 8(83130)77375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руководителя: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info@ds5.edusarov.ru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Нижегородская обл., г. Саров, ул. Шверника  д.20.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СОВЕТ УЧРЕЖДЕНИЯ:</a:t>
            </a:r>
          </a:p>
          <a:p>
            <a:pPr>
              <a:buNone/>
            </a:pP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РЕАЛИЗУЕМЫЕ ОБРАЗОВАТЕЛЬНЫЕ ПРОГРАММЫ.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МБДОУ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"Детский сад № 5" "Колокольчик»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71604" y="1928802"/>
          <a:ext cx="6000792" cy="4500073"/>
        </p:xfrm>
        <a:graphic>
          <a:graphicData uri="http://schemas.openxmlformats.org/presentationml/2006/ole">
            <p:oleObj spid="_x0000_s3074" name="Презентация" r:id="rId3" imgW="4570586" imgH="3427608" progId="PowerPoint.Show.8">
              <p:embed/>
            </p:oleObj>
          </a:graphicData>
        </a:graphic>
      </p:graphicFrame>
      <p:pic>
        <p:nvPicPr>
          <p:cNvPr id="3075" name="Picture 3" descr="D:\Мои документы\Аниме для призентаций\03252dbf81f02001e186d02f67edde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857760"/>
            <a:ext cx="642942" cy="642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2. Особенности образовательного процесса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  "Школа мяча" для детей 4-5 лет; Руководитель: Черкесов И.А., инструктор по физической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 "Школа мяча" для детей 5-6 лет; Руководитель: Черкесов И.А., инструктор по физической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 "Школа мяча" для детей 6-7 лет; Руководитель: Черкесов И.А., инструктор по физической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социально-педагогической направленности  "Звуковой калейдоскоп" для детей 4-5 лет;  Руководитель: Митина О.А.,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социально-педагогической направленности  "Звуковой калейдоскоп" для детей 5-6 лет;  Руководитель: Митина О.А.,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социально-педагогической направленности  "Звуковой калейдоскоп" для детей 6 - 7 лет;  Руководитель: Митина О.А.,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"Ритмика" для детей 4-5 лет; Руководитель: Рыжова Т.А., музыкальный руководитель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 "Ритмика" для детей 5-6 лет;  Руководитель: Рыжова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Т.А.,музыкальный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руководитель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 "Ритмика" для детей 6-7 лет;  Руководитель: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Рыжова Т.А.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педагогического мониторинга индивидуального развития воспитанников в соответствии с ФГОС ДО.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обследовано 137 воспитанников</a:t>
            </a:r>
            <a:r>
              <a:rPr lang="ru-RU" sz="1800" dirty="0"/>
              <a:t>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5643578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–сформированы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ч/с –частично сформированы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–не сформированы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8" y="1397000"/>
          <a:ext cx="8429680" cy="420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6"/>
                <a:gridCol w="1622664"/>
                <a:gridCol w="1204240"/>
                <a:gridCol w="1204240"/>
                <a:gridCol w="1204240"/>
                <a:gridCol w="1204240"/>
                <a:gridCol w="1204240"/>
              </a:tblGrid>
              <a:tr h="58624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Н.Г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Частично сформирован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сформирован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Частично сформирован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243"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сформирован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arto="http://schemas.microsoft.com/office/word/2006/arto" xmlns:lc="http://schemas.openxmlformats.org/drawingml/2006/lockedCanvas" id="{E5DE8280-D358-4124-B0CB-6F09C848E4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82" y="857232"/>
          <a:ext cx="8715436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воспитанников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8" idx="0"/>
          </p:cNvCxnSpPr>
          <p:nvPr/>
        </p:nvCxnSpPr>
        <p:spPr>
          <a:xfrm rot="10800000" flipV="1">
            <a:off x="1893076" y="2071678"/>
            <a:ext cx="1750231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2143116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14282" y="3286124"/>
            <a:ext cx="3357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программных задач физического воспитания и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1500174"/>
            <a:ext cx="5429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86050" y="4429132"/>
            <a:ext cx="37147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двигательного режима и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3500430" y="3357562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643570" y="3286124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укрепление психического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Социальное партнерство учреждения.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ГБУ «Центр социальной помощи семье и детям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 7, МБОУ СОШ №10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ДДТ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МКУК «ЦГДБ им. А.С.Пушкина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«Станция юных натуралистов»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драматический театр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театр кукол «Кузнечик»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МБУК «Городской музей»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Городская художественная галерея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МБУДО ДМШ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М.А.Балакирева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 «Комплексный центр социального обслуживания населения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ГИБДД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Воинская часть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Региональное Управление № 50 ФМБА России (детская поликлиника № 2)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973</Words>
  <PresentationFormat>Экран (4:3)</PresentationFormat>
  <Paragraphs>260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Презентация</vt:lpstr>
      <vt:lpstr>ПУБЛИЧНЫЙ ДОКЛАД МУНИЦИПАЛЬНОГО БЮДЖЕТНОГО ДОШКОЛЬНОГО ОБРАЗОВАТЕЛЬНОГО УЧРЕЖДЕНИЯ ДЕТСКИЙ САД № 5 «КОЛОКОЛЬЧИК» ПО ИТОГАМ 2019-2020 УЧЕБНОГО ГОДА</vt:lpstr>
      <vt:lpstr>ЛИЦЕНЗИЯ НА ОБРАЗОВАТЕЛЬНУЮ ДЕЯТЕЛЬНОСТЬ  выдана Министерством образования Нижегородской области - Серия 52ЛО1 № 0001109 от  26.03.2013 г.  регистрационный № 166</vt:lpstr>
      <vt:lpstr>ОРРГАНЫ ГОСУДАРСТВЕННО – ОБЩЕСТВЕННОГО УПРАВЛЕНИЯ</vt:lpstr>
      <vt:lpstr>РЕАЛИЗУЕМЫЕ ОБРАЗОВАТЕЛЬНЫЕ ПРОГРАММЫ.</vt:lpstr>
      <vt:lpstr>ДОПОЛНИТЕЛЬНЫЕ ОБРАЗОВАТЕЛЬНЫЕ УСЛУГИ</vt:lpstr>
      <vt:lpstr>Результаты педагогического мониторинга индивидуального развития воспитанников в соответствии с ФГОС ДО. </vt:lpstr>
      <vt:lpstr>Слайд 7</vt:lpstr>
      <vt:lpstr>Охрана и укрепление здоровья воспитанников </vt:lpstr>
      <vt:lpstr>Социальное партнерство учреждения.   </vt:lpstr>
      <vt:lpstr>  </vt:lpstr>
      <vt:lpstr>Образовательный уровень педагогического состава   </vt:lpstr>
      <vt:lpstr>Реализация  годового плана работы ДОУ  </vt:lpstr>
      <vt:lpstr>Слайд 13</vt:lpstr>
      <vt:lpstr>Развитие физических качеств у детей раннего и дошкольного возраста во взаимодействии с семьей.</vt:lpstr>
      <vt:lpstr>Формирование нравственно – патриотических качеств через ознакомление с декоративно – прикладным искусством Нижегородской области.</vt:lpstr>
      <vt:lpstr>Формирование коммуникативной компетентности  воспитанников через совершенствование работы в разновозрастных общностях детей</vt:lpstr>
      <vt:lpstr>Достижения воспитанников</vt:lpstr>
      <vt:lpstr>Слайд 18</vt:lpstr>
      <vt:lpstr>Выводы: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User_10</dc:creator>
  <cp:lastModifiedBy>User_10</cp:lastModifiedBy>
  <cp:revision>91</cp:revision>
  <dcterms:created xsi:type="dcterms:W3CDTF">2017-09-11T06:28:56Z</dcterms:created>
  <dcterms:modified xsi:type="dcterms:W3CDTF">2020-07-31T10:04:27Z</dcterms:modified>
</cp:coreProperties>
</file>