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9" r:id="rId5"/>
    <p:sldId id="267" r:id="rId6"/>
    <p:sldId id="295" r:id="rId7"/>
    <p:sldId id="296" r:id="rId8"/>
    <p:sldId id="297" r:id="rId9"/>
    <p:sldId id="298" r:id="rId10"/>
    <p:sldId id="299" r:id="rId11"/>
    <p:sldId id="263" r:id="rId12"/>
    <p:sldId id="265" r:id="rId13"/>
    <p:sldId id="268" r:id="rId14"/>
    <p:sldId id="300" r:id="rId15"/>
    <p:sldId id="266" r:id="rId16"/>
    <p:sldId id="301" r:id="rId17"/>
    <p:sldId id="302" r:id="rId18"/>
    <p:sldId id="303" r:id="rId19"/>
    <p:sldId id="304" r:id="rId20"/>
    <p:sldId id="305" r:id="rId21"/>
    <p:sldId id="269" r:id="rId22"/>
    <p:sldId id="275" r:id="rId23"/>
    <p:sldId id="27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&#1076;&#1080;&#1072;&#1075;&#1088;&#1072;&#1084;&#1084;&#1072;%2020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6;&#1072;&#1073;&#1086;&#1095;&#1080;&#1081;%20&#1089;&#1090;&#1086;&#1083;\&#1048;&#1090;&#1086;&#1075;&#1086;&#1074;&#1099;&#1077;%20&#1086;&#1090;&#1095;&#1077;&#1090;&#1099;%20&#1040;.&#1042;\&#1054;&#1090;&#1095;&#1077;&#1090;%20&#1052;&#1041;&#1044;&#1054;&#1059;%20%20&#1079;&#1072;%202022-23%20&#1091;&#1095;%20&#1075;&#1086;&#1076;\&#1044;&#1080;&#1072;&#1075;&#1088;&#1072;&#1084;&#1084;&#1072;0506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Мониторинг за 2022-2023 учебный год (май)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Лист1!$B$2:$M$3</c:f>
              <c:strCache>
                <c:ptCount val="12"/>
                <c:pt idx="0">
                  <c:v>Двигательная деятельность</c:v>
                </c:pt>
                <c:pt idx="1">
                  <c:v>ЗОЖ</c:v>
                </c:pt>
                <c:pt idx="2">
                  <c:v>Коммуникац (речь)</c:v>
                </c:pt>
                <c:pt idx="3">
                  <c:v>Лит-ра, фольклор</c:v>
                </c:pt>
                <c:pt idx="4">
                  <c:v>Позн-исслед</c:v>
                </c:pt>
                <c:pt idx="5">
                  <c:v>Конструир</c:v>
                </c:pt>
                <c:pt idx="6">
                  <c:v>Рисование</c:v>
                </c:pt>
                <c:pt idx="7">
                  <c:v>Музо</c:v>
                </c:pt>
                <c:pt idx="8">
                  <c:v>Игра</c:v>
                </c:pt>
                <c:pt idx="9">
                  <c:v>Самообсл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Лист1!$B$4:$M$4</c:f>
              <c:numCache>
                <c:formatCode>0%</c:formatCode>
                <c:ptCount val="12"/>
                <c:pt idx="0">
                  <c:v>0.65000000000000169</c:v>
                </c:pt>
                <c:pt idx="1">
                  <c:v>0.70000000000000062</c:v>
                </c:pt>
                <c:pt idx="2">
                  <c:v>0.52</c:v>
                </c:pt>
                <c:pt idx="3">
                  <c:v>0.49000000000000032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0.56999999999999995</c:v>
                </c:pt>
                <c:pt idx="7">
                  <c:v>0.60000000000000064</c:v>
                </c:pt>
                <c:pt idx="8">
                  <c:v>0.56000000000000005</c:v>
                </c:pt>
                <c:pt idx="9">
                  <c:v>0.65000000000000169</c:v>
                </c:pt>
                <c:pt idx="10">
                  <c:v>0.52</c:v>
                </c:pt>
                <c:pt idx="11">
                  <c:v>0.63000000000000145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A-4EF7-9149-2F8DE89A6472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Лист1!$B$2:$M$3</c:f>
              <c:strCache>
                <c:ptCount val="12"/>
                <c:pt idx="0">
                  <c:v>Двигательная деятельность</c:v>
                </c:pt>
                <c:pt idx="1">
                  <c:v>ЗОЖ</c:v>
                </c:pt>
                <c:pt idx="2">
                  <c:v>Коммуникац (речь)</c:v>
                </c:pt>
                <c:pt idx="3">
                  <c:v>Лит-ра, фольклор</c:v>
                </c:pt>
                <c:pt idx="4">
                  <c:v>Позн-исслед</c:v>
                </c:pt>
                <c:pt idx="5">
                  <c:v>Конструир</c:v>
                </c:pt>
                <c:pt idx="6">
                  <c:v>Рисование</c:v>
                </c:pt>
                <c:pt idx="7">
                  <c:v>Музо</c:v>
                </c:pt>
                <c:pt idx="8">
                  <c:v>Игра</c:v>
                </c:pt>
                <c:pt idx="9">
                  <c:v>Самообсл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Лист1!$B$5:$M$5</c:f>
              <c:numCache>
                <c:formatCode>0%</c:formatCode>
                <c:ptCount val="12"/>
                <c:pt idx="0">
                  <c:v>0.34000000000000052</c:v>
                </c:pt>
                <c:pt idx="1">
                  <c:v>0.27</c:v>
                </c:pt>
                <c:pt idx="2">
                  <c:v>0.42000000000000032</c:v>
                </c:pt>
                <c:pt idx="3">
                  <c:v>0.47000000000000008</c:v>
                </c:pt>
                <c:pt idx="4">
                  <c:v>0.39000000000000073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0.42000000000000032</c:v>
                </c:pt>
                <c:pt idx="9">
                  <c:v>0.35000000000000031</c:v>
                </c:pt>
                <c:pt idx="10">
                  <c:v>0.42000000000000032</c:v>
                </c:pt>
                <c:pt idx="11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7A-4EF7-9149-2F8DE89A6472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Лист1!$B$2:$M$3</c:f>
              <c:strCache>
                <c:ptCount val="12"/>
                <c:pt idx="0">
                  <c:v>Двигательная деятельность</c:v>
                </c:pt>
                <c:pt idx="1">
                  <c:v>ЗОЖ</c:v>
                </c:pt>
                <c:pt idx="2">
                  <c:v>Коммуникац (речь)</c:v>
                </c:pt>
                <c:pt idx="3">
                  <c:v>Лит-ра, фольклор</c:v>
                </c:pt>
                <c:pt idx="4">
                  <c:v>Позн-исслед</c:v>
                </c:pt>
                <c:pt idx="5">
                  <c:v>Конструир</c:v>
                </c:pt>
                <c:pt idx="6">
                  <c:v>Рисование</c:v>
                </c:pt>
                <c:pt idx="7">
                  <c:v>Музо</c:v>
                </c:pt>
                <c:pt idx="8">
                  <c:v>Игра</c:v>
                </c:pt>
                <c:pt idx="9">
                  <c:v>Самообсл</c:v>
                </c:pt>
                <c:pt idx="10">
                  <c:v>Общение</c:v>
                </c:pt>
                <c:pt idx="11">
                  <c:v>ОБЖ</c:v>
                </c:pt>
              </c:strCache>
            </c:strRef>
          </c:cat>
          <c:val>
            <c:numRef>
              <c:f>Лист1!$B$6:$M$6</c:f>
              <c:numCache>
                <c:formatCode>0%</c:formatCode>
                <c:ptCount val="12"/>
                <c:pt idx="0">
                  <c:v>1.0000000000000024E-2</c:v>
                </c:pt>
                <c:pt idx="1">
                  <c:v>3.0000000000000054E-2</c:v>
                </c:pt>
                <c:pt idx="2">
                  <c:v>6.0000000000000116E-2</c:v>
                </c:pt>
                <c:pt idx="3">
                  <c:v>4.0000000000000077E-2</c:v>
                </c:pt>
                <c:pt idx="4">
                  <c:v>5.0000000000000093E-2</c:v>
                </c:pt>
                <c:pt idx="5">
                  <c:v>4.0000000000000077E-2</c:v>
                </c:pt>
                <c:pt idx="6">
                  <c:v>3.0000000000000054E-2</c:v>
                </c:pt>
                <c:pt idx="7">
                  <c:v>0</c:v>
                </c:pt>
                <c:pt idx="8">
                  <c:v>2.0000000000000039E-2</c:v>
                </c:pt>
                <c:pt idx="9">
                  <c:v>1.0000000000000024E-2</c:v>
                </c:pt>
                <c:pt idx="10">
                  <c:v>6.0000000000000116E-2</c:v>
                </c:pt>
                <c:pt idx="11">
                  <c:v>1.0000000000000024E-2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7A-4EF7-9149-2F8DE89A6472}"/>
            </c:ext>
          </c:extLst>
        </c:ser>
        <c:gapWidth val="219"/>
        <c:overlap val="-27"/>
        <c:axId val="75528064"/>
        <c:axId val="75529600"/>
      </c:barChart>
      <c:catAx>
        <c:axId val="75528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29600"/>
        <c:crosses val="autoZero"/>
        <c:auto val="1"/>
        <c:lblAlgn val="ctr"/>
        <c:lblOffset val="100"/>
      </c:catAx>
      <c:valAx>
        <c:axId val="75529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2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Сравнительный мониторинг за 2022-2023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394678772127602E-2"/>
          <c:y val="1.1853896372593853E-2"/>
          <c:w val="0.94432048749390063"/>
          <c:h val="0.78031418815636422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54</c:v>
                </c:pt>
                <c:pt idx="1">
                  <c:v>37</c:v>
                </c:pt>
                <c:pt idx="2">
                  <c:v>44</c:v>
                </c:pt>
                <c:pt idx="3">
                  <c:v>48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3-4911-B6B1-086A75110F8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68</c:v>
                </c:pt>
                <c:pt idx="1">
                  <c:v>51</c:v>
                </c:pt>
                <c:pt idx="2">
                  <c:v>56</c:v>
                </c:pt>
                <c:pt idx="3">
                  <c:v>59</c:v>
                </c:pt>
                <c:pt idx="4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E3-4911-B6B1-086A75110F8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39</c:v>
                </c:pt>
                <c:pt idx="1">
                  <c:v>54</c:v>
                </c:pt>
                <c:pt idx="2">
                  <c:v>46</c:v>
                </c:pt>
                <c:pt idx="3">
                  <c:v>46</c:v>
                </c:pt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E3-4911-B6B1-086A75110F8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40</c:v>
                </c:pt>
                <c:pt idx="3">
                  <c:v>40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E3-4911-B6B1-086A75110F8F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E3-4911-B6B1-086A75110F8F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cat>
            <c:strRef>
              <c:f>Лист1!$B$1:$F$1</c:f>
              <c:strCache>
                <c:ptCount val="5"/>
                <c:pt idx="0">
                  <c:v>Физическое  развитие</c:v>
                </c:pt>
                <c:pt idx="1">
                  <c:v>Речевое развитие</c:v>
                </c:pt>
                <c:pt idx="2">
                  <c:v>Познавательное развитие</c:v>
                </c:pt>
                <c:pt idx="3">
                  <c:v>Художественно эстетическое развитие</c:v>
                </c:pt>
                <c:pt idx="4">
                  <c:v>Социально – коммуникативное развитие</c:v>
                </c:pt>
              </c:strCache>
            </c:strRef>
          </c:cat>
          <c:val>
            <c:numRef>
              <c:f>Лист1!$B$7:$F$7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E3-4911-B6B1-086A75110F8F}"/>
            </c:ext>
          </c:extLst>
        </c:ser>
        <c:gapWidth val="219"/>
        <c:overlap val="-27"/>
        <c:axId val="75840128"/>
        <c:axId val="75850112"/>
      </c:barChart>
      <c:catAx>
        <c:axId val="7584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50112"/>
        <c:crosses val="autoZero"/>
        <c:auto val="1"/>
        <c:lblAlgn val="ctr"/>
        <c:lblOffset val="100"/>
      </c:catAx>
      <c:valAx>
        <c:axId val="75850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84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Аттестация педагогических работников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43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50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Высшая категория</c:v>
                </c:pt>
                <c:pt idx="1">
                  <c:v>I категория</c:v>
                </c:pt>
                <c:pt idx="2">
                  <c:v>Не аттестованы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50</c:v>
                </c:pt>
                <c:pt idx="2">
                  <c:v>7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809552139118231"/>
          <c:y val="0.19494121512802512"/>
          <c:w val="0.36190447860882585"/>
          <c:h val="0.7785374435837636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28%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65%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Высшая категория</c:v>
                </c:pt>
                <c:pt idx="1">
                  <c:v>I категория</c:v>
                </c:pt>
                <c:pt idx="2">
                  <c:v>СЗД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62</c:v>
                </c:pt>
                <c:pt idx="2">
                  <c:v>10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043749503754033"/>
          <c:y val="6.6353676097363881E-2"/>
          <c:w val="0.34207628855286487"/>
          <c:h val="0.8672926478052726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0.78972</cdr:y>
    </cdr:from>
    <cdr:to>
      <cdr:x>0.97541</cdr:x>
      <cdr:y>0.81261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7" y="4929221"/>
          <a:ext cx="8072494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0.04098</cdr:x>
      <cdr:y>0.78972</cdr:y>
    </cdr:from>
    <cdr:to>
      <cdr:x>0.98361</cdr:x>
      <cdr:y>0.81261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7189" y="4929221"/>
          <a:ext cx="8215370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НГ  КГ    НГ КГ   НГ КГ            НГ КГ   НГ КГ    НГ КГ             НГ КГ НГ КГ   НГ  КГ             НГ КГ НГ КГ   НГ КГ              НГ  КГ 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НГ КГ  НГ КГ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oleObject" Target="../embeddings/_____Microsoft_Office_Excel_97-20033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786842" cy="2857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ПУБЛИЧНЫЙ ДОКЛАД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БЮДЖЕТНОГО ДОШКОЛЬНОГО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ОБРАЗОВАТЕЛЬНОГО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УЧРЕЖДЕНИЯ ДЕТСКИЙ САД № 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«КОЛОКОЛЬЧИК»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ИТОГАМ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10\Desktop\g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47820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5" name="Picture 1" descr="F:\DSC05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4000527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 descr="C:\Documents and Settings\User\Рабочий стол\Кулькова\20093_kolokolz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8231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07950" y="-242888"/>
            <a:ext cx="8712200" cy="1477963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Увеличения к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оличества родителей , активно участвующих в мероприятиях ДОУ.</a:t>
            </a:r>
          </a:p>
        </p:txBody>
      </p:sp>
      <p:sp>
        <p:nvSpPr>
          <p:cNvPr id="105482" name="TextBox 10"/>
          <p:cNvSpPr txBox="1">
            <a:spLocks noChangeArrowheads="1"/>
          </p:cNvSpPr>
          <p:nvPr/>
        </p:nvSpPr>
        <p:spPr bwMode="auto">
          <a:xfrm>
            <a:off x="5286375" y="3286124"/>
            <a:ext cx="3857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Спортивный досуг с родителями «Тропой индейцев»  подготовительная группа № 9</a:t>
            </a:r>
            <a:endParaRPr lang="ru-RU" sz="1400" dirty="0"/>
          </a:p>
        </p:txBody>
      </p:sp>
      <p:graphicFrame>
        <p:nvGraphicFramePr>
          <p:cNvPr id="2" name="Object 3"/>
          <p:cNvGraphicFramePr>
            <a:graphicFrameLocks/>
          </p:cNvGraphicFramePr>
          <p:nvPr/>
        </p:nvGraphicFramePr>
        <p:xfrm>
          <a:off x="285750" y="857250"/>
          <a:ext cx="3995738" cy="2952750"/>
        </p:xfrm>
        <a:graphic>
          <a:graphicData uri="http://schemas.openxmlformats.org/presentationml/2006/ole">
            <p:oleObj spid="_x0000_s1026" name="Worksheet" r:id="rId3" imgW="6886583" imgH="5324382" progId="Excel.Sheet.8">
              <p:embed/>
            </p:oleObj>
          </a:graphicData>
        </a:graphic>
      </p:graphicFrame>
      <p:pic>
        <p:nvPicPr>
          <p:cNvPr id="105476" name="Picture 4" descr="F:\Мои документы\Downloads\IMG_9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85794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8" name="Picture 6" descr="I:\фото апрель 2023\IMG-bf41cc0e699fcac1c92439c58a5c1f3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85720" y="6334780"/>
            <a:ext cx="3857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Мастер – класс с родителями </a:t>
            </a:r>
            <a:endParaRPr lang="ru-RU" sz="1400" dirty="0"/>
          </a:p>
        </p:txBody>
      </p:sp>
      <p:pic>
        <p:nvPicPr>
          <p:cNvPr id="3" name="Picture 4" descr="C:\Documents and Settings\User\Рабочий стол\t54X7DBgs2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92906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00628" y="6357958"/>
            <a:ext cx="3857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«Папа, мама, я - спортивная семья!»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Охрана и укрепление здоровья воспитанников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8" idx="0"/>
          </p:cNvCxnSpPr>
          <p:nvPr/>
        </p:nvCxnSpPr>
        <p:spPr>
          <a:xfrm rot="10800000" flipV="1">
            <a:off x="1893076" y="2071678"/>
            <a:ext cx="1750231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357818" y="2143116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14282" y="3286124"/>
            <a:ext cx="33575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программных задач физического воспитания и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57356" y="1500174"/>
            <a:ext cx="54292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86050" y="4429132"/>
            <a:ext cx="371477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двигательного режима и 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3500430" y="3357562"/>
            <a:ext cx="192882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643570" y="3286124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укрепление психического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9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Характеристика территории ДОУ. Организация развивающей предметно- пространственной среды.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3. Условия осуществления образовательного процесса</a:t>
            </a:r>
            <a:endParaRPr lang="ru-RU" dirty="0"/>
          </a:p>
        </p:txBody>
      </p:sp>
      <p:pic>
        <p:nvPicPr>
          <p:cNvPr id="3075" name="Picture 3" descr="C:\Documents and Settings\User\Рабочий стол\дет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дети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8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дети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00050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дети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73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Кадровый потенциал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85789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СЗД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 категории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57150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Результаты аттестации на 01.06.2023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33910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 работы педагогических работников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8" y="3143248"/>
          <a:ext cx="8215368" cy="235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/>
                <a:gridCol w="1369228"/>
                <a:gridCol w="1369228"/>
                <a:gridCol w="1369228"/>
                <a:gridCol w="1369228"/>
                <a:gridCol w="1369228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0-5 лет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6-10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11-20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Свыше 20 лет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от общего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765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Качественная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оценка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педагогического состава учреждения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в 2022-2023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учебном году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0" name="Object 2"/>
          <p:cNvGraphicFramePr>
            <a:graphicFrameLocks/>
          </p:cNvGraphicFramePr>
          <p:nvPr/>
        </p:nvGraphicFramePr>
        <p:xfrm>
          <a:off x="5089525" y="889000"/>
          <a:ext cx="4040188" cy="2801938"/>
        </p:xfrm>
        <a:graphic>
          <a:graphicData uri="http://schemas.openxmlformats.org/presentationml/2006/ole">
            <p:oleObj spid="_x0000_s2050" r:id="rId3" imgW="4041998" imgH="2804403" progId="Excel.Sheet.8">
              <p:embed/>
            </p:oleObj>
          </a:graphicData>
        </a:graphic>
      </p:graphicFrame>
      <p:graphicFrame>
        <p:nvGraphicFramePr>
          <p:cNvPr id="78851" name="Object 3"/>
          <p:cNvGraphicFramePr>
            <a:graphicFrameLocks/>
          </p:cNvGraphicFramePr>
          <p:nvPr/>
        </p:nvGraphicFramePr>
        <p:xfrm>
          <a:off x="214313" y="785813"/>
          <a:ext cx="4219575" cy="2740025"/>
        </p:xfrm>
        <a:graphic>
          <a:graphicData uri="http://schemas.openxmlformats.org/presentationml/2006/ole">
            <p:oleObj spid="_x0000_s2051" name="Worksheet" r:id="rId4" imgW="4218798" imgH="2737341" progId="Excel.Sheet.8">
              <p:embed/>
            </p:oleObj>
          </a:graphicData>
        </a:graphic>
      </p:graphicFrame>
      <p:sp>
        <p:nvSpPr>
          <p:cNvPr id="78858" name="TextBox 13"/>
          <p:cNvSpPr txBox="1">
            <a:spLocks noChangeArrowheads="1"/>
          </p:cNvSpPr>
          <p:nvPr/>
        </p:nvSpPr>
        <p:spPr bwMode="auto">
          <a:xfrm>
            <a:off x="857250" y="17145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cs typeface="Times New Roman" pitchFamily="18" charset="0"/>
              </a:rPr>
              <a:t>100%</a:t>
            </a:r>
          </a:p>
        </p:txBody>
      </p:sp>
      <p:sp>
        <p:nvSpPr>
          <p:cNvPr id="78859" name="TextBox 10"/>
          <p:cNvSpPr txBox="1">
            <a:spLocks noChangeArrowheads="1"/>
          </p:cNvSpPr>
          <p:nvPr/>
        </p:nvSpPr>
        <p:spPr bwMode="auto">
          <a:xfrm>
            <a:off x="6072188" y="1857375"/>
            <a:ext cx="91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cs typeface="Times New Roman" pitchFamily="18" charset="0"/>
              </a:rPr>
              <a:t>100%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572000" y="3786190"/>
          <a:ext cx="428628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350043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Сравнительные результаты аттестации 2021-2022 и 2022 – 2023 учебный год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85720" y="3786190"/>
          <a:ext cx="41434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Реализация  годового плана работы ДОУ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Единая тема: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повышение профессиональной  компетентности педагогов в вопросе социально- коммуникативного развития воспитанников посредством  освоения технологии развивающего общения Н. П. Гришаевой.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Создание условий для всестороннего развития воспитанников, уделяя особое внимание их эффективной социализации.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1Освоить и начать внедрять технологии эффективной социализации и развивающего общения Н. П. Гришаевой.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2Разработать и внедрить модель РППС,  способствующей развивающему общению и эффективной  социализации.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3 Развивать у воспитанников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графомоторные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навыки  посредством  специальных игр и упражнений.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4Приобрести интерактивное оборудование и обеспечить его эффективное использование в образовательном процессе.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5 Повысить показатель в области «Качество и управление дошкольного образования»  посредством разработки и использования в работе критериев качества.</a:t>
            </a:r>
          </a:p>
          <a:p>
            <a:pPr>
              <a:buNone/>
            </a:pPr>
            <a:endParaRPr lang="ru-RU" sz="5600" dirty="0" smtClean="0"/>
          </a:p>
          <a:p>
            <a:pPr algn="ctr"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"/>
            <a:ext cx="8643998" cy="785794"/>
          </a:xfrm>
        </p:spPr>
        <p:txBody>
          <a:bodyPr/>
          <a:lstStyle/>
          <a:p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Задача 1:Освоить и начать внедрять технологии эффективной социализации и развивающего общения Н. П. Гришаевой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(Ситуация месяца)</a:t>
            </a:r>
            <a:endParaRPr lang="ru-RU" sz="2000" b="1" dirty="0" smtClean="0"/>
          </a:p>
        </p:txBody>
      </p:sp>
      <p:pic>
        <p:nvPicPr>
          <p:cNvPr id="12" name="Picture 2" descr="C:\Users\BoSS\Desktop\Для отчета\адвент календарь\bdef3d20-767e-40fb-83e0-1210e66766ba.jpg"/>
          <p:cNvPicPr>
            <a:picLocks noChangeAspect="1" noChangeArrowheads="1"/>
          </p:cNvPicPr>
          <p:nvPr/>
        </p:nvPicPr>
        <p:blipFill>
          <a:blip r:embed="rId2"/>
          <a:srcRect t="28723" r="4256" b="7446"/>
          <a:stretch>
            <a:fillRect/>
          </a:stretch>
        </p:blipFill>
        <p:spPr bwMode="auto">
          <a:xfrm>
            <a:off x="357158" y="1000108"/>
            <a:ext cx="2892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BoSS\Desktop\Для отчета\адвент календарь\-C2qawK0h7xoSMMYmi9dD6TlJY5qeSPeW5ruZL-clLzocZUbvJUQnSKH3xxsRfK0yQdJh8Jj2-L_BkplFn4i4p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00108"/>
            <a:ext cx="2976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BoSS\Desktop\Для отчета\Foto\IMG_20230403_155654.jpg"/>
          <p:cNvPicPr>
            <a:picLocks noChangeAspect="1" noChangeArrowheads="1"/>
          </p:cNvPicPr>
          <p:nvPr/>
        </p:nvPicPr>
        <p:blipFill>
          <a:blip r:embed="rId4"/>
          <a:srcRect r="9560"/>
          <a:stretch>
            <a:fillRect/>
          </a:stretch>
        </p:blipFill>
        <p:spPr bwMode="auto">
          <a:xfrm>
            <a:off x="357158" y="3929066"/>
            <a:ext cx="2928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Users\BoSS\Desktop\IMG_20230403_161403.jpg"/>
          <p:cNvPicPr>
            <a:picLocks noChangeAspect="1" noChangeArrowheads="1"/>
          </p:cNvPicPr>
          <p:nvPr/>
        </p:nvPicPr>
        <p:blipFill>
          <a:blip r:embed="rId5"/>
          <a:srcRect l="6667" r="6667"/>
          <a:stretch>
            <a:fillRect/>
          </a:stretch>
        </p:blipFill>
        <p:spPr bwMode="auto">
          <a:xfrm>
            <a:off x="6000760" y="3857628"/>
            <a:ext cx="278606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00430" y="207167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err="1" smtClean="0"/>
              <a:t>Адвент</a:t>
            </a:r>
            <a:r>
              <a:rPr lang="ru-RU" sz="1600" dirty="0" smtClean="0"/>
              <a:t> – календарь»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7554" y="492919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«Мы – жители</a:t>
            </a:r>
          </a:p>
          <a:p>
            <a:pPr algn="ctr"/>
            <a:r>
              <a:rPr lang="ru-RU" sz="1600" dirty="0" smtClean="0"/>
              <a:t> планеты Земля» </a:t>
            </a:r>
          </a:p>
          <a:p>
            <a:pPr algn="ctr"/>
            <a:r>
              <a:rPr lang="ru-RU" sz="1600" dirty="0" smtClean="0"/>
              <a:t>( ко дню толерантности)</a:t>
            </a:r>
            <a:endParaRPr lang="ru-RU" sz="1600" dirty="0"/>
          </a:p>
        </p:txBody>
      </p:sp>
      <p:pic>
        <p:nvPicPr>
          <p:cNvPr id="151554" name="Picture 2" descr="C:\Documents and Settings\User\Рабочий стол\Итоговые отчеты А.В\Отчет МБДОУ  за 2022-23 уч год\фото к отчету\адвент календарь\uwcMfeLkfVRmr0H8YMPbgHOBiMjZVmaLae-8Zg24JmFtqvy6i5FzJipCiekCyJs79wOKSKskkdTSk5lQfEzz2wL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00306"/>
            <a:ext cx="1660906" cy="2214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Задача 2: Разработать и внедрить модель РППС,  способствующей развивающему общению и эффективной  социализации</a:t>
            </a:r>
            <a:endParaRPr lang="ru-RU" dirty="0"/>
          </a:p>
        </p:txBody>
      </p:sp>
      <p:pic>
        <p:nvPicPr>
          <p:cNvPr id="3" name="Picture 6" descr="C:\Users\User_10\Desktop\итоговый май 2023\JnTc-tUen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1918534" cy="27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_10\Desktop\итоговый май 2023\0UGIRyLet6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642918"/>
            <a:ext cx="3946215" cy="29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_10\Desktop\итоговый май 2023\a6D7OHAw7w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417" y="783544"/>
            <a:ext cx="2037671" cy="27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_10\Desktop\итоговый май 2023\vMXshtLG3v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_10\Desktop\итоговый май 2023\xVHOhYNi4L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714752"/>
            <a:ext cx="2225191" cy="2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ои документы\Downloads\IMG-8249b13ab2ffe7cc496c2959bd43865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Мои документы\Downloads\IMG-c004d018e4d25ddb9fbf03c787c37cf0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952903" cy="296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фото Туркиной для  высшей категории\фото для презентации 2023\IMG-3b077b5df281c97a1621369923bd807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43224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Мои документы\Downloads\IMG-a5369f7e9bdcf4764c82965b9413e8a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3555608" cy="278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Задача № 3: Развивать у воспитанников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графомоторные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навыки  посредством  специальных игр и упражнений.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Picture 3" descr="C:\Users\User_10\Desktop\Тематический педсовет 11.2022\8HvVPky-A2rwc_8kqwm_cY282wCKRUEaQ1hAbM92G8HeiVdzqLhKKaYn6Y0SvbYEA90ixj2XLuJaT9H0nmdTdt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2208740" cy="29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Задача № 4: Приобрести интерактивное оборудование и обеспечить его эффективное использование в образовательном процессе</a:t>
            </a:r>
            <a:endParaRPr lang="ru-RU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4689" name="Picture 1" descr="C:\Documents and Settings\User\Рабочий стол\Итоговые отчеты А.В\Отчет МБДОУ  за 2022-23 уч год\фото к отчету\IMG-ea8b18b869ae88a4618adc51a62a5c2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356"/>
            <a:ext cx="2571768" cy="3429024"/>
          </a:xfrm>
          <a:prstGeom prst="rect">
            <a:avLst/>
          </a:prstGeom>
          <a:noFill/>
        </p:spPr>
      </p:pic>
      <p:pic>
        <p:nvPicPr>
          <p:cNvPr id="114690" name="Picture 2" descr="C:\Documents and Settings\User\Рабочий стол\Итоговые отчеты А.В\Отчет МБДОУ  за 2022-23 уч год\фото к отчету\IMG-122f6e71128618a7cc480e1c45acacc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2928958" cy="3905277"/>
          </a:xfrm>
          <a:prstGeom prst="rect">
            <a:avLst/>
          </a:prstGeom>
          <a:noFill/>
        </p:spPr>
      </p:pic>
      <p:pic>
        <p:nvPicPr>
          <p:cNvPr id="114691" name="Picture 3" descr="C:\Documents and Settings\User\Рабочий стол\Итоговые отчеты А.В\Отчет МБДОУ  за 2022-23 уч год\фото к отчету\IMG-6b9dac995e0e164b647fd74eadb79350-V.jpg"/>
          <p:cNvPicPr>
            <a:picLocks noChangeAspect="1" noChangeArrowheads="1"/>
          </p:cNvPicPr>
          <p:nvPr/>
        </p:nvPicPr>
        <p:blipFill>
          <a:blip r:embed="rId4"/>
          <a:srcRect l="18892"/>
          <a:stretch>
            <a:fillRect/>
          </a:stretch>
        </p:blipFill>
        <p:spPr bwMode="auto">
          <a:xfrm>
            <a:off x="2643174" y="2857496"/>
            <a:ext cx="4000528" cy="370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ЛИЦЕНЗИЯ НА ОБРАЗОВАТЕЛЬНУЮ ДЕЯТЕЛЬНОСТЬ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выдана Министерством образования Нижегородской области - Серия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52ЛО1 № 0001109 от  26.03.2013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регистрационный №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166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643206" cy="40416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2928958" cy="432414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835349" cy="41574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1. Общая характеристика Учреждения.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:\Мои документы\Downloads\1684824429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4929222" cy="253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Задача № 5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Повысить показатель в области «Качество и управление дошкольного образования»  посредством разработки и использования в работе критериев качества.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8" name="Picture 1" descr="F:\Мои документы\Downloads\Сертификат за шкалы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590652" cy="507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Финансово-хозяйственная деятельность МБДОУ «Детский сад № 5» города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строится на принципах целевого и рационального использования выделенных субсидий на выполнение муниципального задания и иные цели, а также средств, полученных от приносящей доход деятельности.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Финансирование учреждения в 2022 году осуществлялось из следующих источников: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областного бюджета (субвенции) –30 271,1 тыс. руб.;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 местного бюджета –21 651,6 тыс. руб.;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целевые средства областного бюджета –5 765,3 руб.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от оказания платных образовательных услуг –402,4 тыс.руб.,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родительская плата – 4 915,6 тыс.руб.,</a:t>
            </a:r>
          </a:p>
          <a:p>
            <a:pPr lvl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арендная плата-126,2 тыс. руб.</a:t>
            </a: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 5. Финансовые  ресурсы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/>
              <a:t>и их использование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деятельности МБДОУ «Детский сад № 5»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учебный год показал, что учреждение имеет стабильный уровень функционирования.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Годовые задачи реализованы в полной мере. Созданы необходимые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психолго-педагогические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условия для поддержки инициативных ситуаций развития и самостоятельности детей посредством создания мотивирующей образовательной среды.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 творческой активности педагогов показал, что педагогический коллектив совместно с воспитанниками активно участвует в творческих конкурсах и фестивалях различного уровня, а так же спортивных мероприятиях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Заключение. Перспективы и планы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итогам педагогического мониторинга, а так же в связи с созданием на базе нашего детского сада экспериментальных площадок: Содержание и организация образовательного процесса в ДОО с применением цифровых средств воспитания и обучения в контексте введения ФОП дошкольного образования и Математическое развитие дошкольников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технология) мы поставили  перед собой следующие годовые 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эффективной системы социализации детей в разновозрастном сообществе для обеспечения повышения качества образования в МБДОУ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Обновить инфраструктуру ДОУ и привести ООП ДО в соответствии с Федеральной образовательной программой дошкольного образования и ФГОС ДО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Повысить компетентность всех участников образовательного процесса в использовании в образовательном процессе технологий социализации и развивающего общения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Совершенствовать компетентность педагогов в использовании в разновозрастном сообществе современных технологий по  формированию элементарных математических представлений у дошкольников, посредством внедрения  модулей технологии СТЕМ:«Математическое развитие»  «Дидактическая система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Ф.Фребеля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Повысить профессиональную компетентность педагогов по вопросу организации образовательного процесса для с применением цифровых средств воспитания и обучения (интерактивный пол, интерактивные панели).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Способствовать созданию коллектива единомышленников, объединенных общностью цели и учитывающего интересы и потребности каждого его члена. Сплотить и объединить два коллектива на условиях равноправия и с учетом их интересов и потребностей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6Разработать Положение о качестве образования в МДОО.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Единая тема: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Повышение профессиональной  компетентности педагогов в вопросе социализации детей в разновозрастном сообществе.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5214938"/>
            <a:ext cx="8258175" cy="92868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3500" b="1" dirty="0"/>
          </a:p>
        </p:txBody>
      </p:sp>
      <p:pic>
        <p:nvPicPr>
          <p:cNvPr id="4" name="Picture 2" descr="F:\Мои документы\Downloads\1684996686481.jpg"/>
          <p:cNvPicPr>
            <a:picLocks noChangeAspect="1" noChangeArrowheads="1"/>
          </p:cNvPicPr>
          <p:nvPr/>
        </p:nvPicPr>
        <p:blipFill>
          <a:blip r:embed="rId2" cstate="print"/>
          <a:srcRect t="9285" r="-2129"/>
          <a:stretch>
            <a:fillRect/>
          </a:stretch>
        </p:blipFill>
        <p:spPr bwMode="auto">
          <a:xfrm rot="10800000">
            <a:off x="928662" y="500042"/>
            <a:ext cx="685513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ОРРГАНЫ ГОСУДАРСТВЕННО – ОБЩЕСТВЕННОГО УПРАВЛЕНИЯ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ОБЩЕЕ СОБРАНИЕ РАБОТНИКОВ УЧРЕЖДЕНИЯ: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Телефон руководителя: 8(83130)95320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руководителя: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info@ds5.edusarov.ru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Нижегородская обл., г. Саров, ул. Шверника  д.20.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ПЕДАГОГИЧЕСКИЙ СОВЕТ:</a:t>
            </a:r>
          </a:p>
          <a:p>
            <a:pPr>
              <a:buNone/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СОВЕТ УЧРЕЖДЕНИЯ:</a:t>
            </a:r>
          </a:p>
          <a:p>
            <a:pPr>
              <a:buNone/>
            </a:pP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председатель – Махаева Алла Владимировна, заведующий МБДОУ</a:t>
            </a:r>
            <a:endParaRPr lang="ru-RU" sz="1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РЕАЛИЗУЕМЫЕ ОБРАЗОВАТЕЛЬНЫЕ ПРОГРАММЫ.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ои документы\Аниме для призентаций\03252dbf81f02001e186d02f67edde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857760"/>
            <a:ext cx="642942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2. Особенности образовательного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OOP 2021 EP_0_page-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641873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ДОПОЛНИТЕЛЬНЫЕ ОБРАЗОВАТЕЛЬНЫЕ УСЛУГИ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572560" cy="555468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 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«Чемпион» 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детей 4-5 лет; Руководитель: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Казабаранов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Р.С. , инструктор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физической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«Чемпион» 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детей 5-6 лет; Руководитель: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Казабаранов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Р.С. 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физкультурно-оздоровительной направленности 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«Чемпион» 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детей 6-7 лет; Руководитель: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Казабаранов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Р.С. 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культуре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"Ритмика" для детей 4-5 лет; Руководитель: Рыжова Т.А., музыкальный руководитель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5-6 лет;  Руководитель: Рыжова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Т.А., музыкальный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программа художественной направленности  "Ритмика" для детей 6-7 лет;  Руководитель: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Рыжова Т.А. ., музыкальный руководитель.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2051889-D1D7-6AE9-4D99-E02119C1F135}"/>
              </a:ext>
            </a:extLst>
          </p:cNvPr>
          <p:cNvGraphicFramePr/>
          <p:nvPr/>
        </p:nvGraphicFramePr>
        <p:xfrm>
          <a:off x="142844" y="142852"/>
          <a:ext cx="8786874" cy="67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5AB0B8AE-32DF-27CC-DA3A-601B3E374777}"/>
              </a:ext>
            </a:extLst>
          </p:cNvPr>
          <p:cNvGraphicFramePr/>
          <p:nvPr/>
        </p:nvGraphicFramePr>
        <p:xfrm>
          <a:off x="214283" y="0"/>
          <a:ext cx="871543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Итоговая сводная таблица оценки качества образования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2022-2023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142981"/>
          <a:ext cx="8229595" cy="550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639034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5333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ориентиры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образовательной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процесс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условия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получения образования лицами с ОВЗ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Здоровье, безопасность и повседневный уход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и развитие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значение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2"/>
                    </a:solidFill>
                  </a:tcPr>
                </a:tc>
              </a:tr>
              <a:tr h="11835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педагогов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003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администрации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351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значение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</a:p>
        </p:txBody>
      </p:sp>
      <p:pic>
        <p:nvPicPr>
          <p:cNvPr id="116737" name="Picture 1" descr="F:\Мои документы\Downloads\память в сердце (1)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09846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38" name="Picture 2" descr="F:\Мои документы\Downloads\скан за шашки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642918"/>
            <a:ext cx="209969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39" name="Picture 3" descr="C:\Documents and Settings\User\Рабочий стол\беби скилз\беби скил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18"/>
            <a:ext cx="210189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0" name="Picture 4" descr="C:\Documents and Settings\User\Рабочий стол\темп\темп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642918"/>
            <a:ext cx="209605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1" name="Picture 5" descr="C:\Documents and Settings\User\Рабочий стол\грамота ле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643314"/>
            <a:ext cx="209892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2" name="Picture 6" descr="C:\Documents and Settings\User\Рабочий стол\Нижегородская область Рончиков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714752"/>
            <a:ext cx="203631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743" name="Picture 7" descr="C:\Documents and Settings\User\Рабочий стол\СЮ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714752"/>
            <a:ext cx="209605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4385" name="Picture 1" descr="C:\Documents and Settings\User\Рабочий стол\фот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714752"/>
            <a:ext cx="209846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835</Words>
  <PresentationFormat>Экран (4:3)</PresentationFormat>
  <Paragraphs>181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Worksheet</vt:lpstr>
      <vt:lpstr>Лист Microsoft Office Excel 97-2003</vt:lpstr>
      <vt:lpstr>ПУБЛИЧНЫЙ ДОКЛАД МУНИЦИПАЛЬНОГО БЮДЖЕТНОГО ДОШКОЛЬНОГО ОБРАЗОВАТЕЛЬНОГО УЧРЕЖДЕНИЯ ДЕТСКИЙ САД № 5 «КОЛОКОЛЬЧИК» ПО ИТОГАМ 2022-2023 ГОДА</vt:lpstr>
      <vt:lpstr>ЛИЦЕНЗИЯ НА ОБРАЗОВАТЕЛЬНУЮ ДЕЯТЕЛЬНОСТЬ  выдана Министерством образования Нижегородской области - Серия 52ЛО1 № 0001109 от  26.03.2013 г.  регистрационный № 166</vt:lpstr>
      <vt:lpstr>ОРРГАНЫ ГОСУДАРСТВЕННО – ОБЩЕСТВЕННОГО УПРАВЛЕНИЯ</vt:lpstr>
      <vt:lpstr>РЕАЛИЗУЕМЫЕ ОБРАЗОВАТЕЛЬНЫЕ ПРОГРАММЫ.</vt:lpstr>
      <vt:lpstr>ДОПОЛНИТЕЛЬНЫЕ ОБРАЗОВАТЕЛЬНЫЕ УСЛУГИ</vt:lpstr>
      <vt:lpstr>Слайд 6</vt:lpstr>
      <vt:lpstr>Слайд 7</vt:lpstr>
      <vt:lpstr>Итоговая сводная таблица оценки качества образования  2022-2023 г.</vt:lpstr>
      <vt:lpstr>Достижения воспитанников</vt:lpstr>
      <vt:lpstr>Увеличения количества родителей , активно участвующих в мероприятиях ДОУ.</vt:lpstr>
      <vt:lpstr>Охрана и укрепление здоровья воспитанников </vt:lpstr>
      <vt:lpstr>  </vt:lpstr>
      <vt:lpstr>Результаты аттестации на 01.06.2023 </vt:lpstr>
      <vt:lpstr>    Качественная оценка педагогического состава учреждения                          в 2022-2023 учебном году</vt:lpstr>
      <vt:lpstr>Реализация  годового плана работы ДОУ  </vt:lpstr>
      <vt:lpstr>Задача 1:Освоить и начать внедрять технологии эффективной социализации и развивающего общения Н. П. Гришаевой(Ситуация месяца)</vt:lpstr>
      <vt:lpstr>Слайд 17</vt:lpstr>
      <vt:lpstr>Слайд 18</vt:lpstr>
      <vt:lpstr>Слайд 19</vt:lpstr>
      <vt:lpstr>Слайд 20</vt:lpstr>
      <vt:lpstr>Слайд 21</vt:lpstr>
      <vt:lpstr>Выводы: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User_10</dc:creator>
  <cp:lastModifiedBy>BoSS</cp:lastModifiedBy>
  <cp:revision>137</cp:revision>
  <dcterms:created xsi:type="dcterms:W3CDTF">2017-09-11T06:28:56Z</dcterms:created>
  <dcterms:modified xsi:type="dcterms:W3CDTF">2024-03-01T06:46:45Z</dcterms:modified>
</cp:coreProperties>
</file>